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Oswald" panose="00000500000000000000" pitchFamily="2" charset="0"/>
      <p:regular r:id="rId32"/>
      <p:bold r:id="rId33"/>
    </p:embeddedFont>
    <p:embeddedFont>
      <p:font typeface="Playfair Display" panose="00000500000000000000" pitchFamily="2"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503" autoAdjust="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fd516ba282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fd516ba282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responsabilidad del equipo sobre responsabilidad del tester. la forma de asegurarnos de que estamos creando un producto de calidad es garantizando que todo el equipo se comprometa en las actividades de testing y trabajen juntos. el rol de tester en agile puede ser cubierto por cualquier persona, PO o dev. esto es en contraste a las metodologias tradicionales cuando el tester era una persona aparte y tenia toda la responsabilidad.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fd516ba282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fd516ba282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Bueno a partir de ahora vamos a hablar acerca de la diferencia entre el contexto de lo que es testing en ambientes tradicionales y el testing en ambientes ágiles, cuales son las diferencias del rol del tester en ambos casos, como se determina la estructura de cada enfoque y cada contexto y cuales son las ventajas y desventajas de aplicar testing en cada enfoque de desarrollo.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d516ba282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d516ba28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1150">
                <a:solidFill>
                  <a:schemeClr val="dk1"/>
                </a:solidFill>
                <a:highlight>
                  <a:schemeClr val="lt1"/>
                </a:highlight>
              </a:rPr>
              <a:t>Las metodologías de prueba tradicionales han existido desde el inicio del desarrollo de software. Se basan principalmente en fases/etapas organizadas del ciclo de vida de pruebas de software. En este caso, el flujo de prueba es unidireccional, desde las pruebas hasta el mantenimiento. Con el tiempo, las prácticas de TI han evolucionado y también lo han hecho los enfoques de prueba, ya que las pruebas tradicionales generalmente no abordan las necesidades de pruebas continuas del producto.</a:t>
            </a:r>
            <a:endParaRPr>
              <a:solidFill>
                <a:schemeClr val="dk1"/>
              </a:solidFill>
              <a:highlight>
                <a:schemeClr val="lt1"/>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fd516ba282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fd516ba282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sz="1150" dirty="0">
                <a:solidFill>
                  <a:schemeClr val="dk1"/>
                </a:solidFill>
                <a:highlight>
                  <a:schemeClr val="lt1"/>
                </a:highlight>
              </a:rPr>
              <a:t>Con rápidos avances tecnológicos y un número creciente de organizaciones que entran en el espacio de pruebas de software, los probadores de software son capaces de diferentes procesos de prueba y optimizar estos procesos en múltiples niveles de pruebas siguiendo las formas modernas de probar.</a:t>
            </a:r>
            <a:endParaRPr sz="1150" dirty="0">
              <a:solidFill>
                <a:schemeClr val="dk1"/>
              </a:solidFill>
              <a:highlight>
                <a:schemeClr val="lt1"/>
              </a:highlight>
            </a:endParaRPr>
          </a:p>
          <a:p>
            <a:pPr marL="0" lvl="0" indent="0" algn="l" rtl="0">
              <a:lnSpc>
                <a:spcPct val="115000"/>
              </a:lnSpc>
              <a:spcBef>
                <a:spcPts val="0"/>
              </a:spcBef>
              <a:spcAft>
                <a:spcPts val="0"/>
              </a:spcAft>
              <a:buClr>
                <a:schemeClr val="dk1"/>
              </a:buClr>
              <a:buSzPts val="1100"/>
              <a:buFont typeface="Arial"/>
              <a:buNone/>
            </a:pPr>
            <a:r>
              <a:rPr lang="es-419" sz="1150" dirty="0">
                <a:solidFill>
                  <a:schemeClr val="dk1"/>
                </a:solidFill>
                <a:highlight>
                  <a:schemeClr val="lt1"/>
                </a:highlight>
              </a:rPr>
              <a:t>Esta práctica moderna de pruebas de software es un enfoque iterativo e incremental. Normalmente cubre todas las capas y todos los tipos de pruebas. Todo el equipo de pruebas colabora para encontrar defectos en el software mientras valida su calidad, rendimiento y eficacia.</a:t>
            </a:r>
            <a:endParaRPr sz="1150" dirty="0">
              <a:solidFill>
                <a:schemeClr val="dk1"/>
              </a:solidFill>
              <a:highlight>
                <a:schemeClr val="lt1"/>
              </a:highlight>
            </a:endParaRPr>
          </a:p>
          <a:p>
            <a:pPr marL="0" lvl="0" indent="0" algn="l" rtl="0">
              <a:lnSpc>
                <a:spcPct val="115000"/>
              </a:lnSpc>
              <a:spcBef>
                <a:spcPts val="1100"/>
              </a:spcBef>
              <a:spcAft>
                <a:spcPts val="0"/>
              </a:spcAft>
              <a:buClr>
                <a:schemeClr val="dk1"/>
              </a:buClr>
              <a:buSzPts val="1100"/>
              <a:buFont typeface="Arial"/>
              <a:buNone/>
            </a:pPr>
            <a:r>
              <a:rPr lang="es-419" sz="1150" dirty="0">
                <a:solidFill>
                  <a:schemeClr val="dk1"/>
                </a:solidFill>
                <a:highlight>
                  <a:schemeClr val="lt1"/>
                </a:highlight>
              </a:rPr>
              <a:t>En la metodología de pruebas ágiles, tanto las tareas de desarrollo como las de prueba se realizan de forma colaborativa, garantizando al mismo tiempo un probador exclusivo con fines de prueba.</a:t>
            </a:r>
            <a:endParaRPr sz="1150" dirty="0">
              <a:solidFill>
                <a:schemeClr val="dk1"/>
              </a:solidFill>
              <a:highlight>
                <a:schemeClr val="lt1"/>
              </a:highlight>
            </a:endParaRPr>
          </a:p>
          <a:p>
            <a:pPr marL="0" lvl="0" indent="0" algn="l" rtl="0">
              <a:spcBef>
                <a:spcPts val="1100"/>
              </a:spcBef>
              <a:spcAft>
                <a:spcPts val="0"/>
              </a:spcAft>
              <a:buNone/>
            </a:pPr>
            <a:endParaRPr sz="1150" dirty="0">
              <a:solidFill>
                <a:srgbClr val="D6DADE"/>
              </a:solidFill>
              <a:highlight>
                <a:srgbClr val="18191B"/>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fd516ba282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fd516ba28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Implica que hay una secuencia de estados en los cuales la salida de un proceso se vuelve la entrada del siguiente, este enfoque en cascada también conocido como enfoque tradicional o secuencial.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fd516ba282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fd516ba282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rPr>
              <a:t>Siguiendo la metodologia que postula el manifesto agil, agil implica que los requerimientos del cliente y su relación con el desarrollador evolucionen gradualmente. en este sentido los procesos de desarrollo y de testing están alineados con las demandas del cliente.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d516ba282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fd516ba282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entre las ventajas de los ambientes tradicionales podemos tener en cuenta el hecho de que es facil de adaptar en caso de que cambie el equipo, también es importante remarcar que es un proceso bien definido por lo que es facil de entender debido a su documentacion, y además cada etapa está bien definida tiene sus entregables y sus metodos estrictos de revision.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fd516ba282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fd516ba282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como desventaja en contraste justamente con sus ventajas se encuentra el hecho de que requiere excesiva documentacion, y así como el hecho de que el rol de tester este cubierto por una sola persona que puede no estar asociado con los desarrolladores puede generar problemas.</a:t>
            </a:r>
            <a:endParaRPr/>
          </a:p>
          <a:p>
            <a:pPr marL="0" lvl="0" indent="0" algn="l" rtl="0">
              <a:spcBef>
                <a:spcPts val="0"/>
              </a:spcBef>
              <a:spcAft>
                <a:spcPts val="0"/>
              </a:spcAft>
              <a:buNone/>
            </a:pPr>
            <a:r>
              <a:rPr lang="es-419"/>
              <a:t>su estructura muy estricta puede ser una desventaja pero la mayor es que el testing como mencionamos antes solo se hace al final del proyecto.</a:t>
            </a:r>
            <a:endParaRPr/>
          </a:p>
          <a:p>
            <a:pPr marL="0" lvl="0" indent="0" algn="l" rtl="0">
              <a:spcBef>
                <a:spcPts val="0"/>
              </a:spcBef>
              <a:spcAft>
                <a:spcPts val="0"/>
              </a:spcAft>
              <a:buNone/>
            </a:pPr>
            <a:r>
              <a:rPr lang="es-419"/>
              <a:t>y puede ocurrir que los requerimientos del cliente no esten bien tomados y no sean precisos.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fd516ba282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fd516ba28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la maor ventaja que tiene es que el testing forma parte del desarrollo y no solo una etapa, por lo que permite encontrar bugs de forma mucho más rapida y por lo tanto no se apilan. además de está forma se pueden resolver de forma más rapida generando un feedback constante.</a:t>
            </a:r>
            <a:endParaRPr/>
          </a:p>
          <a:p>
            <a:pPr marL="0" lvl="0" indent="0" algn="l" rtl="0">
              <a:spcBef>
                <a:spcPts val="0"/>
              </a:spcBef>
              <a:spcAft>
                <a:spcPts val="0"/>
              </a:spcAft>
              <a:buNone/>
            </a:pPr>
            <a:r>
              <a:rPr lang="es-419"/>
              <a:t>la poca documentacion también ayuda a está fluidez en el desarrollo.</a:t>
            </a:r>
            <a:endParaRPr/>
          </a:p>
          <a:p>
            <a:pPr marL="0" lvl="0" indent="0" algn="l" rtl="0">
              <a:spcBef>
                <a:spcPts val="0"/>
              </a:spcBef>
              <a:spcAft>
                <a:spcPts val="0"/>
              </a:spcAft>
              <a:buNone/>
            </a:pPr>
            <a:r>
              <a:rPr lang="es-419"/>
              <a:t>además la posibilidad de aplicar desarrollo basado en testing es además una gran ventaja a la hora de generar software de calidad.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d516ba282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d516ba28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como principal desventaja es que requiere de un equipo bien coordinado y capaz, siendo además crucial la comunicación constante entre los que desarrollan y los que hacen testing.</a:t>
            </a:r>
            <a:endParaRPr/>
          </a:p>
          <a:p>
            <a:pPr marL="0" lvl="0" indent="0" algn="l" rtl="0">
              <a:spcBef>
                <a:spcPts val="0"/>
              </a:spcBef>
              <a:spcAft>
                <a:spcPts val="0"/>
              </a:spcAft>
              <a:buNone/>
            </a:pPr>
            <a:r>
              <a:rPr lang="es-419"/>
              <a:t>requiere que todo el equipo sea autosuficiente y muchas veces cuesta definir quien puede tomar qué decisiones.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fd516ba28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fd516ba28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El manifiesto de testing Agile fue creado en 2013 y viene derivado del manifesto agile para complementarlo.</a:t>
            </a:r>
            <a:endParaRPr/>
          </a:p>
          <a:p>
            <a:pPr marL="0" lvl="0" indent="0" algn="l" rtl="0">
              <a:spcBef>
                <a:spcPts val="0"/>
              </a:spcBef>
              <a:spcAft>
                <a:spcPts val="0"/>
              </a:spcAft>
              <a:buNone/>
            </a:pPr>
            <a:r>
              <a:rPr lang="es-419"/>
              <a:t>se creo para darle a la gente una nueva forma de reducir los problemas que traia el testing en las metodologías tradicionales, buscando evolucionar la practica del testing a las nuevas formas de manejo de codigo y de datos.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fd516ba282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fd516ba28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como pudimos ver ambos tienen sus ventajas cuando se trata de generar productos con calidad por medio del testing. aun así cada metodo tiene sus limitaciones. para tomar el enfoque correcto en un proyecto hay que considerar cuales aspectos son más importantes para cada uno.</a:t>
            </a:r>
            <a:endParaRPr/>
          </a:p>
          <a:p>
            <a:pPr marL="0" lvl="0" indent="0" algn="l" rtl="0">
              <a:spcBef>
                <a:spcPts val="0"/>
              </a:spcBef>
              <a:spcAft>
                <a:spcPts val="0"/>
              </a:spcAft>
              <a:buNone/>
            </a:pPr>
            <a:r>
              <a:rPr lang="es-419"/>
              <a:t>aunque consideramos en general que el testing en agil es más flexible y más orientado a resultados además de que permite tener los requerimientos bien claros lo que permite mayor validacion.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fd516ba282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fd516ba282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0"/>
              </a:spcBef>
              <a:spcAft>
                <a:spcPts val="0"/>
              </a:spcAft>
              <a:buClr>
                <a:schemeClr val="dk1"/>
              </a:buClr>
              <a:buSzPts val="1100"/>
              <a:buFont typeface="Arial"/>
              <a:buNone/>
            </a:pPr>
            <a:r>
              <a:rPr lang="es-419" sz="1200" dirty="0">
                <a:solidFill>
                  <a:srgbClr val="3C4858"/>
                </a:solidFill>
                <a:highlight>
                  <a:srgbClr val="FEFEFE"/>
                </a:highlight>
                <a:latin typeface="Roboto"/>
                <a:ea typeface="Roboto"/>
                <a:cs typeface="Roboto"/>
                <a:sym typeface="Roboto"/>
              </a:rPr>
              <a:t>Agile and </a:t>
            </a:r>
            <a:r>
              <a:rPr lang="es-419" sz="1200" dirty="0" err="1">
                <a:solidFill>
                  <a:srgbClr val="3C4858"/>
                </a:solidFill>
                <a:highlight>
                  <a:srgbClr val="FEFEFE"/>
                </a:highlight>
                <a:latin typeface="Roboto"/>
                <a:ea typeface="Roboto"/>
                <a:cs typeface="Roboto"/>
                <a:sym typeface="Roboto"/>
              </a:rPr>
              <a:t>Waterfall</a:t>
            </a:r>
            <a:r>
              <a:rPr lang="es-419" sz="1200" dirty="0">
                <a:solidFill>
                  <a:srgbClr val="3C4858"/>
                </a:solidFill>
                <a:highlight>
                  <a:srgbClr val="FEFEFE"/>
                </a:highlight>
                <a:latin typeface="Roboto"/>
                <a:ea typeface="Roboto"/>
                <a:cs typeface="Roboto"/>
                <a:sym typeface="Roboto"/>
              </a:rPr>
              <a:t> are </a:t>
            </a:r>
            <a:r>
              <a:rPr lang="es-419" sz="1200" dirty="0" err="1">
                <a:solidFill>
                  <a:srgbClr val="3C4858"/>
                </a:solidFill>
                <a:highlight>
                  <a:srgbClr val="FEFEFE"/>
                </a:highlight>
                <a:latin typeface="Roboto"/>
                <a:ea typeface="Roboto"/>
                <a:cs typeface="Roboto"/>
                <a:sym typeface="Roboto"/>
              </a:rPr>
              <a:t>two</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of</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the</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most</a:t>
            </a:r>
            <a:r>
              <a:rPr lang="es-419" sz="1200" dirty="0">
                <a:solidFill>
                  <a:srgbClr val="3C4858"/>
                </a:solidFill>
                <a:highlight>
                  <a:srgbClr val="FEFEFE"/>
                </a:highlight>
                <a:latin typeface="Roboto"/>
                <a:ea typeface="Roboto"/>
                <a:cs typeface="Roboto"/>
                <a:sym typeface="Roboto"/>
              </a:rPr>
              <a:t> popular </a:t>
            </a:r>
            <a:r>
              <a:rPr lang="es-419" sz="1200" dirty="0" err="1">
                <a:solidFill>
                  <a:srgbClr val="3C4858"/>
                </a:solidFill>
                <a:highlight>
                  <a:srgbClr val="FEFEFE"/>
                </a:highlight>
                <a:latin typeface="Roboto"/>
                <a:ea typeface="Roboto"/>
                <a:cs typeface="Roboto"/>
                <a:sym typeface="Roboto"/>
              </a:rPr>
              <a:t>approaches</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to</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development</a:t>
            </a:r>
            <a:r>
              <a:rPr lang="es-419" sz="1200" dirty="0">
                <a:solidFill>
                  <a:srgbClr val="3C4858"/>
                </a:solidFill>
                <a:highlight>
                  <a:srgbClr val="FEFEFE"/>
                </a:highlight>
                <a:latin typeface="Roboto"/>
                <a:ea typeface="Roboto"/>
                <a:cs typeface="Roboto"/>
                <a:sym typeface="Roboto"/>
              </a:rPr>
              <a:t> and </a:t>
            </a:r>
            <a:r>
              <a:rPr lang="es-419" sz="1200" dirty="0" err="1">
                <a:solidFill>
                  <a:srgbClr val="3C4858"/>
                </a:solidFill>
                <a:highlight>
                  <a:srgbClr val="FEFEFE"/>
                </a:highlight>
                <a:latin typeface="Roboto"/>
                <a:ea typeface="Roboto"/>
                <a:cs typeface="Roboto"/>
                <a:sym typeface="Roboto"/>
              </a:rPr>
              <a:t>quality</a:t>
            </a:r>
            <a:r>
              <a:rPr lang="es-419" sz="1200" dirty="0">
                <a:solidFill>
                  <a:srgbClr val="3C4858"/>
                </a:solidFill>
                <a:highlight>
                  <a:srgbClr val="FEFEFE"/>
                </a:highlight>
                <a:latin typeface="Roboto"/>
                <a:ea typeface="Roboto"/>
                <a:cs typeface="Roboto"/>
                <a:sym typeface="Roboto"/>
              </a:rPr>
              <a:t> testing. </a:t>
            </a:r>
            <a:r>
              <a:rPr lang="es-419" sz="1200" dirty="0" err="1">
                <a:solidFill>
                  <a:srgbClr val="3C4858"/>
                </a:solidFill>
                <a:highlight>
                  <a:srgbClr val="FEFEFE"/>
                </a:highlight>
                <a:latin typeface="Roboto"/>
                <a:ea typeface="Roboto"/>
                <a:cs typeface="Roboto"/>
                <a:sym typeface="Roboto"/>
              </a:rPr>
              <a:t>Yet</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they</a:t>
            </a:r>
            <a:r>
              <a:rPr lang="es-419" sz="1200" dirty="0">
                <a:solidFill>
                  <a:srgbClr val="3C4858"/>
                </a:solidFill>
                <a:highlight>
                  <a:srgbClr val="FEFEFE"/>
                </a:highlight>
                <a:latin typeface="Roboto"/>
                <a:ea typeface="Roboto"/>
                <a:cs typeface="Roboto"/>
                <a:sym typeface="Roboto"/>
              </a:rPr>
              <a:t> are quite </a:t>
            </a:r>
            <a:r>
              <a:rPr lang="es-419" sz="1200" dirty="0" err="1">
                <a:solidFill>
                  <a:srgbClr val="3C4858"/>
                </a:solidFill>
                <a:highlight>
                  <a:srgbClr val="FEFEFE"/>
                </a:highlight>
                <a:latin typeface="Roboto"/>
                <a:ea typeface="Roboto"/>
                <a:cs typeface="Roboto"/>
                <a:sym typeface="Roboto"/>
              </a:rPr>
              <a:t>different</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when</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it</a:t>
            </a:r>
            <a:r>
              <a:rPr lang="es-419" sz="1200" dirty="0">
                <a:solidFill>
                  <a:srgbClr val="3C4858"/>
                </a:solidFill>
                <a:highlight>
                  <a:srgbClr val="FEFEFE"/>
                </a:highlight>
                <a:latin typeface="Roboto"/>
                <a:ea typeface="Roboto"/>
                <a:cs typeface="Roboto"/>
                <a:sym typeface="Roboto"/>
              </a:rPr>
              <a:t> comes </a:t>
            </a:r>
            <a:r>
              <a:rPr lang="es-419" sz="1200" dirty="0" err="1">
                <a:solidFill>
                  <a:srgbClr val="3C4858"/>
                </a:solidFill>
                <a:highlight>
                  <a:srgbClr val="FEFEFE"/>
                </a:highlight>
                <a:latin typeface="Roboto"/>
                <a:ea typeface="Roboto"/>
                <a:cs typeface="Roboto"/>
                <a:sym typeface="Roboto"/>
              </a:rPr>
              <a:t>to</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structure</a:t>
            </a:r>
            <a:r>
              <a:rPr lang="es-419" sz="1200" dirty="0">
                <a:solidFill>
                  <a:srgbClr val="3C4858"/>
                </a:solidFill>
                <a:highlight>
                  <a:srgbClr val="FEFEFE"/>
                </a:highlight>
                <a:latin typeface="Roboto"/>
                <a:ea typeface="Roboto"/>
                <a:cs typeface="Roboto"/>
                <a:sym typeface="Roboto"/>
              </a:rPr>
              <a:t> and </a:t>
            </a:r>
            <a:r>
              <a:rPr lang="es-419" sz="1200" dirty="0" err="1">
                <a:solidFill>
                  <a:srgbClr val="3C4858"/>
                </a:solidFill>
                <a:highlight>
                  <a:srgbClr val="FEFEFE"/>
                </a:highlight>
                <a:latin typeface="Roboto"/>
                <a:ea typeface="Roboto"/>
                <a:cs typeface="Roboto"/>
                <a:sym typeface="Roboto"/>
              </a:rPr>
              <a:t>implementation</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It’s</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important</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to</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choose</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the</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approach</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that</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corresponds</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to</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your</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needs</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best</a:t>
            </a:r>
            <a:r>
              <a:rPr lang="es-419" sz="1200" dirty="0">
                <a:solidFill>
                  <a:srgbClr val="3C4858"/>
                </a:solidFill>
                <a:highlight>
                  <a:srgbClr val="FEFEFE"/>
                </a:highlight>
                <a:latin typeface="Roboto"/>
                <a:ea typeface="Roboto"/>
                <a:cs typeface="Roboto"/>
                <a:sym typeface="Roboto"/>
              </a:rPr>
              <a:t> and </a:t>
            </a:r>
            <a:r>
              <a:rPr lang="es-419" sz="1200" dirty="0" err="1">
                <a:solidFill>
                  <a:srgbClr val="3C4858"/>
                </a:solidFill>
                <a:highlight>
                  <a:srgbClr val="FEFEFE"/>
                </a:highlight>
                <a:latin typeface="Roboto"/>
                <a:ea typeface="Roboto"/>
                <a:cs typeface="Roboto"/>
                <a:sym typeface="Roboto"/>
              </a:rPr>
              <a:t>stick</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with</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it</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carefully</a:t>
            </a:r>
            <a:r>
              <a:rPr lang="es-419" sz="1200" dirty="0">
                <a:solidFill>
                  <a:srgbClr val="3C4858"/>
                </a:solidFill>
                <a:highlight>
                  <a:srgbClr val="FEFEFE"/>
                </a:highlight>
                <a:latin typeface="Roboto"/>
                <a:ea typeface="Roboto"/>
                <a:cs typeface="Roboto"/>
                <a:sym typeface="Roboto"/>
              </a:rPr>
              <a:t>. </a:t>
            </a:r>
            <a:endParaRPr sz="1200" dirty="0">
              <a:solidFill>
                <a:srgbClr val="3C4858"/>
              </a:solidFill>
              <a:highlight>
                <a:srgbClr val="FEFEFE"/>
              </a:highlight>
              <a:latin typeface="Roboto"/>
              <a:ea typeface="Roboto"/>
              <a:cs typeface="Roboto"/>
              <a:sym typeface="Roboto"/>
            </a:endParaRPr>
          </a:p>
          <a:p>
            <a:pPr marL="0" lvl="0" indent="0" algn="l" rtl="0">
              <a:lnSpc>
                <a:spcPct val="160000"/>
              </a:lnSpc>
              <a:spcBef>
                <a:spcPts val="1200"/>
              </a:spcBef>
              <a:spcAft>
                <a:spcPts val="0"/>
              </a:spcAft>
              <a:buClr>
                <a:schemeClr val="dk1"/>
              </a:buClr>
              <a:buSzPts val="1100"/>
              <a:buFont typeface="Arial"/>
              <a:buNone/>
            </a:pPr>
            <a:r>
              <a:rPr lang="es-419" sz="1200" dirty="0" err="1">
                <a:solidFill>
                  <a:srgbClr val="3C4858"/>
                </a:solidFill>
                <a:highlight>
                  <a:srgbClr val="FEFEFE"/>
                </a:highlight>
                <a:latin typeface="Roboto"/>
                <a:ea typeface="Roboto"/>
                <a:cs typeface="Roboto"/>
                <a:sym typeface="Roboto"/>
              </a:rPr>
              <a:t>We</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believe</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that</a:t>
            </a:r>
            <a:r>
              <a:rPr lang="es-419" sz="1200" dirty="0">
                <a:solidFill>
                  <a:srgbClr val="3C4858"/>
                </a:solidFill>
                <a:highlight>
                  <a:srgbClr val="FEFEFE"/>
                </a:highlight>
                <a:latin typeface="Roboto"/>
                <a:ea typeface="Roboto"/>
                <a:cs typeface="Roboto"/>
                <a:sym typeface="Roboto"/>
              </a:rPr>
              <a:t> Agile </a:t>
            </a:r>
            <a:r>
              <a:rPr lang="es-419" sz="1200" dirty="0" err="1">
                <a:solidFill>
                  <a:srgbClr val="3C4858"/>
                </a:solidFill>
                <a:highlight>
                  <a:srgbClr val="FEFEFE"/>
                </a:highlight>
                <a:latin typeface="Roboto"/>
                <a:ea typeface="Roboto"/>
                <a:cs typeface="Roboto"/>
                <a:sym typeface="Roboto"/>
              </a:rPr>
              <a:t>is</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the</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only</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way</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to</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go</a:t>
            </a:r>
            <a:r>
              <a:rPr lang="es-419" sz="1200" dirty="0">
                <a:solidFill>
                  <a:srgbClr val="3C4858"/>
                </a:solidFill>
                <a:highlight>
                  <a:srgbClr val="FEFEFE"/>
                </a:highlight>
                <a:latin typeface="Roboto"/>
                <a:ea typeface="Roboto"/>
                <a:cs typeface="Roboto"/>
                <a:sym typeface="Roboto"/>
              </a:rPr>
              <a:t> in </a:t>
            </a:r>
            <a:r>
              <a:rPr lang="es-419" sz="1200" dirty="0" err="1">
                <a:solidFill>
                  <a:srgbClr val="3C4858"/>
                </a:solidFill>
                <a:highlight>
                  <a:srgbClr val="FEFEFE"/>
                </a:highlight>
                <a:latin typeface="Roboto"/>
                <a:ea typeface="Roboto"/>
                <a:cs typeface="Roboto"/>
                <a:sym typeface="Roboto"/>
              </a:rPr>
              <a:t>the</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conditions</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of</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ever</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changing</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client</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demands</a:t>
            </a:r>
            <a:r>
              <a:rPr lang="es-419" sz="1200" dirty="0">
                <a:solidFill>
                  <a:srgbClr val="3C4858"/>
                </a:solidFill>
                <a:highlight>
                  <a:srgbClr val="FEFEFE"/>
                </a:highlight>
                <a:latin typeface="Roboto"/>
                <a:ea typeface="Roboto"/>
                <a:cs typeface="Roboto"/>
                <a:sym typeface="Roboto"/>
              </a:rPr>
              <a:t> and startup </a:t>
            </a:r>
            <a:r>
              <a:rPr lang="es-419" sz="1200" dirty="0" err="1">
                <a:solidFill>
                  <a:srgbClr val="3C4858"/>
                </a:solidFill>
                <a:highlight>
                  <a:srgbClr val="FEFEFE"/>
                </a:highlight>
                <a:latin typeface="Roboto"/>
                <a:ea typeface="Roboto"/>
                <a:cs typeface="Roboto"/>
                <a:sym typeface="Roboto"/>
              </a:rPr>
              <a:t>pivots</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This</a:t>
            </a:r>
            <a:r>
              <a:rPr lang="es-419" sz="1200" dirty="0">
                <a:solidFill>
                  <a:srgbClr val="3C4858"/>
                </a:solidFill>
                <a:highlight>
                  <a:srgbClr val="FEFEFE"/>
                </a:highlight>
                <a:latin typeface="Roboto"/>
                <a:ea typeface="Roboto"/>
                <a:cs typeface="Roboto"/>
                <a:sym typeface="Roboto"/>
              </a:rPr>
              <a:t> flexible and simple </a:t>
            </a:r>
            <a:r>
              <a:rPr lang="es-419" sz="1200" dirty="0" err="1">
                <a:solidFill>
                  <a:srgbClr val="3C4858"/>
                </a:solidFill>
                <a:highlight>
                  <a:srgbClr val="FEFEFE"/>
                </a:highlight>
                <a:latin typeface="Roboto"/>
                <a:ea typeface="Roboto"/>
                <a:cs typeface="Roboto"/>
                <a:sym typeface="Roboto"/>
              </a:rPr>
              <a:t>approach</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is</a:t>
            </a:r>
            <a:r>
              <a:rPr lang="es-419" sz="1200" dirty="0">
                <a:solidFill>
                  <a:srgbClr val="3C4858"/>
                </a:solidFill>
                <a:highlight>
                  <a:srgbClr val="FEFEFE"/>
                </a:highlight>
                <a:latin typeface="Roboto"/>
                <a:ea typeface="Roboto"/>
                <a:cs typeface="Roboto"/>
                <a:sym typeface="Roboto"/>
              </a:rPr>
              <a:t> a </a:t>
            </a:r>
            <a:r>
              <a:rPr lang="es-419" sz="1200" dirty="0" err="1">
                <a:solidFill>
                  <a:srgbClr val="3C4858"/>
                </a:solidFill>
                <a:highlight>
                  <a:srgbClr val="FEFEFE"/>
                </a:highlight>
                <a:latin typeface="Roboto"/>
                <a:ea typeface="Roboto"/>
                <a:cs typeface="Roboto"/>
                <a:sym typeface="Roboto"/>
              </a:rPr>
              <a:t>safe</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choice</a:t>
            </a:r>
            <a:r>
              <a:rPr lang="es-419" sz="1200" dirty="0">
                <a:solidFill>
                  <a:srgbClr val="3C4858"/>
                </a:solidFill>
                <a:highlight>
                  <a:srgbClr val="FEFEFE"/>
                </a:highlight>
                <a:latin typeface="Roboto"/>
                <a:ea typeface="Roboto"/>
                <a:cs typeface="Roboto"/>
                <a:sym typeface="Roboto"/>
              </a:rPr>
              <a:t> for </a:t>
            </a:r>
            <a:r>
              <a:rPr lang="es-419" sz="1200" dirty="0" err="1">
                <a:solidFill>
                  <a:srgbClr val="3C4858"/>
                </a:solidFill>
                <a:highlight>
                  <a:srgbClr val="FEFEFE"/>
                </a:highlight>
                <a:latin typeface="Roboto"/>
                <a:ea typeface="Roboto"/>
                <a:cs typeface="Roboto"/>
                <a:sym typeface="Roboto"/>
              </a:rPr>
              <a:t>any</a:t>
            </a:r>
            <a:r>
              <a:rPr lang="es-419" sz="1200" dirty="0">
                <a:solidFill>
                  <a:srgbClr val="3C4858"/>
                </a:solidFill>
                <a:highlight>
                  <a:srgbClr val="FEFEFE"/>
                </a:highlight>
                <a:latin typeface="Roboto"/>
                <a:ea typeface="Roboto"/>
                <a:cs typeface="Roboto"/>
                <a:sym typeface="Roboto"/>
              </a:rPr>
              <a:t> </a:t>
            </a:r>
            <a:r>
              <a:rPr lang="es-419" sz="1200" dirty="0" err="1">
                <a:solidFill>
                  <a:srgbClr val="3C4858"/>
                </a:solidFill>
                <a:highlight>
                  <a:srgbClr val="FEFEFE"/>
                </a:highlight>
                <a:latin typeface="Roboto"/>
                <a:ea typeface="Roboto"/>
                <a:cs typeface="Roboto"/>
                <a:sym typeface="Roboto"/>
              </a:rPr>
              <a:t>project</a:t>
            </a:r>
            <a:r>
              <a:rPr lang="es-419" sz="1200" dirty="0">
                <a:solidFill>
                  <a:srgbClr val="3C4858"/>
                </a:solidFill>
                <a:highlight>
                  <a:srgbClr val="FEFEFE"/>
                </a:highlight>
                <a:latin typeface="Roboto"/>
                <a:ea typeface="Roboto"/>
                <a:cs typeface="Roboto"/>
                <a:sym typeface="Roboto"/>
              </a:rPr>
              <a:t>.</a:t>
            </a:r>
            <a:endParaRPr sz="1200" dirty="0">
              <a:solidFill>
                <a:srgbClr val="3C4858"/>
              </a:solidFill>
              <a:highlight>
                <a:srgbClr val="FEFEFE"/>
              </a:highlight>
              <a:latin typeface="Roboto"/>
              <a:ea typeface="Roboto"/>
              <a:cs typeface="Roboto"/>
              <a:sym typeface="Roboto"/>
            </a:endParaRPr>
          </a:p>
          <a:p>
            <a:pPr marL="0" lvl="0" indent="0" algn="l" rtl="0">
              <a:spcBef>
                <a:spcPts val="120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fd1e741e5e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fd1e741e5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el manifesto de testing cuenta con 5 valores distintos que definen la cosas a las que se le debería dar prioridad a la hora de realizar testing en un ambiente agile. lo que se buscar es reformular la metodologia que se venia aplicando previamente para poder cumplir con los valores y principios de agile.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fd516ba28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fd516ba28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el primer valor habla de realizar testing durante el proceso y no al final, esto plantea principalmente que en agile el testing tiene que ser una actividad y no una fase. esto logra encontrar los bugs de forma más temprana y poder tener un accionar previo.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fd516ba282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fd516ba2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Prevenir bugs sobre encontrar bugs. tiene un foco en el trabajo grupal, buscar incentivar la comunicacion, y realizar las tareas en equipo de forma correcta, buscando evitar suposiciones para de está manera evitar que los bugs ocurran. por sobre esperar a que los bugs aparezcan luego en una revision posterior.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fd516ba282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fd516ba28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es por esto que vale la pena mencionar el TDD o desarrollo orientado en testing a la hora de prevenir que ocurran bugs, ya que el TDD es una metologia que consta de que el desarrollador vaya probando el codigo a medida que lo está generando, de está forma evita inyectar posibles bugs que deban ser solucionados posteriormente.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d516ba282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d516ba28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el siguiente valor es entender lo que se testea sobre verificar funcionalidad. tiene que ver con que muchas veces cuando pensamos en testing solo consideramos el probar y no nos cuestionamos cual es el propósito que estamos probando desde el punto de vista del cliente que va a ser nuestro usuario final y es importante entender esa perspectiva.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fd516ba282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fd516ba28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es por eso que es importante la automatizacion del testing. al ser una actividad a lo largo de toda la iteracion es importante que toda funcionalidad logica que deba ser probada sea automatizada, esto libera tiempo y permite verificar rapidamente que esos módulos sigan funcionando bien y libera tiempo y esfuerzo para verificar que estemos entendiendo que hay que testear.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fd516ba282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fd516ba28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cuando hablamos de construir el mejor sistema sobre destruir el sistema estamos refiriendo a que no es necesario buscar romper el sistema al final del proceso para ver si encontramos bugs. la idea es que la calidad sea inyectada en el sistema a lo largo de todo el proceso utilizando diferentes metodos de testing que hemos visto y que se apliquen a agile.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358475" y="0"/>
            <a:ext cx="3853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44250" y="1403850"/>
            <a:ext cx="8455500" cy="21468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6800"/>
              <a:buFont typeface="Playfair Display"/>
              <a:buNone/>
              <a:defRPr sz="6800" b="1">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sz="6800" b="1">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sz="6800" b="1">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sz="6800" b="1">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sz="6800" b="1">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sz="6800" b="1">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sz="6800" b="1">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sz="6800" b="1">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sz="6800" b="1">
                <a:latin typeface="Playfair Display"/>
                <a:ea typeface="Playfair Display"/>
                <a:cs typeface="Playfair Display"/>
                <a:sym typeface="Playfair Display"/>
              </a:defRPr>
            </a:lvl9pPr>
          </a:lstStyle>
          <a:p>
            <a:endParaRPr/>
          </a:p>
        </p:txBody>
      </p:sp>
      <p:sp>
        <p:nvSpPr>
          <p:cNvPr id="13" name="Google Shape;13;p2"/>
          <p:cNvSpPr txBox="1">
            <a:spLocks noGrp="1"/>
          </p:cNvSpPr>
          <p:nvPr>
            <p:ph type="subTitle" idx="1"/>
          </p:nvPr>
        </p:nvSpPr>
        <p:spPr>
          <a:xfrm>
            <a:off x="344250" y="3550650"/>
            <a:ext cx="4910100" cy="577800"/>
          </a:xfrm>
          <a:prstGeom prst="rect">
            <a:avLst/>
          </a:prstGeom>
          <a:solidFill>
            <a:schemeClr val="dk2"/>
          </a:solidFill>
        </p:spPr>
        <p:txBody>
          <a:bodyPr spcFirstLastPara="1" wrap="square" lIns="91425" tIns="91425" rIns="91425" bIns="91425" anchor="ctr" anchorCtr="0">
            <a:normAutofit/>
          </a:bodyPr>
          <a:lstStyle>
            <a:lvl1pPr lv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9pPr>
          </a:lstStyle>
          <a:p>
            <a:endParaRPr/>
          </a:p>
        </p:txBody>
      </p:sp>
      <p:sp>
        <p:nvSpPr>
          <p:cNvPr id="14" name="Google Shape;14;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999925"/>
            <a:ext cx="8520600" cy="21462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highlight>
                  <a:schemeClr val="dk1"/>
                </a:highlight>
              </a:defRPr>
            </a:lvl1pPr>
            <a:lvl2pPr marL="914400" lvl="1" indent="-317500" algn="ctr">
              <a:spcBef>
                <a:spcPts val="0"/>
              </a:spcBef>
              <a:spcAft>
                <a:spcPts val="0"/>
              </a:spcAft>
              <a:buSzPts val="1400"/>
              <a:buChar char="○"/>
              <a:defRPr>
                <a:highlight>
                  <a:schemeClr val="dk1"/>
                </a:highlight>
              </a:defRPr>
            </a:lvl2pPr>
            <a:lvl3pPr marL="1371600" lvl="2" indent="-317500" algn="ctr">
              <a:spcBef>
                <a:spcPts val="0"/>
              </a:spcBef>
              <a:spcAft>
                <a:spcPts val="0"/>
              </a:spcAft>
              <a:buSzPts val="1400"/>
              <a:buChar char="■"/>
              <a:defRPr>
                <a:highlight>
                  <a:schemeClr val="dk1"/>
                </a:highlight>
              </a:defRPr>
            </a:lvl3pPr>
            <a:lvl4pPr marL="1828800" lvl="3" indent="-317500" algn="ctr">
              <a:spcBef>
                <a:spcPts val="0"/>
              </a:spcBef>
              <a:spcAft>
                <a:spcPts val="0"/>
              </a:spcAft>
              <a:buSzPts val="1400"/>
              <a:buChar char="●"/>
              <a:defRPr>
                <a:highlight>
                  <a:schemeClr val="dk1"/>
                </a:highlight>
              </a:defRPr>
            </a:lvl4pPr>
            <a:lvl5pPr marL="2286000" lvl="4" indent="-317500" algn="ctr">
              <a:spcBef>
                <a:spcPts val="0"/>
              </a:spcBef>
              <a:spcAft>
                <a:spcPts val="0"/>
              </a:spcAft>
              <a:buSzPts val="1400"/>
              <a:buChar char="○"/>
              <a:defRPr>
                <a:highlight>
                  <a:schemeClr val="dk1"/>
                </a:highlight>
              </a:defRPr>
            </a:lvl5pPr>
            <a:lvl6pPr marL="2743200" lvl="5" indent="-317500" algn="ctr">
              <a:spcBef>
                <a:spcPts val="0"/>
              </a:spcBef>
              <a:spcAft>
                <a:spcPts val="0"/>
              </a:spcAft>
              <a:buSzPts val="1400"/>
              <a:buChar char="■"/>
              <a:defRPr>
                <a:highlight>
                  <a:schemeClr val="dk1"/>
                </a:highlight>
              </a:defRPr>
            </a:lvl6pPr>
            <a:lvl7pPr marL="3200400" lvl="6" indent="-317500" algn="ctr">
              <a:spcBef>
                <a:spcPts val="0"/>
              </a:spcBef>
              <a:spcAft>
                <a:spcPts val="0"/>
              </a:spcAft>
              <a:buSzPts val="1400"/>
              <a:buChar char="●"/>
              <a:defRPr>
                <a:highlight>
                  <a:schemeClr val="dk1"/>
                </a:highlight>
              </a:defRPr>
            </a:lvl7pPr>
            <a:lvl8pPr marL="3657600" lvl="7" indent="-317500" algn="ctr">
              <a:spcBef>
                <a:spcPts val="0"/>
              </a:spcBef>
              <a:spcAft>
                <a:spcPts val="0"/>
              </a:spcAft>
              <a:buSzPts val="1400"/>
              <a:buChar char="○"/>
              <a:defRPr>
                <a:highlight>
                  <a:schemeClr val="dk1"/>
                </a:highlight>
              </a:defRPr>
            </a:lvl8pPr>
            <a:lvl9pPr marL="4114800" lvl="8" indent="-317500" algn="ctr">
              <a:spcBef>
                <a:spcPts val="0"/>
              </a:spcBef>
              <a:spcAft>
                <a:spcPts val="0"/>
              </a:spcAft>
              <a:buSzPts val="1400"/>
              <a:buChar char="■"/>
              <a:defRPr>
                <a:highlight>
                  <a:schemeClr val="dk1"/>
                </a:highlight>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4"/>
        </a:solidFill>
        <a:effectLst/>
      </p:bgPr>
    </p:bg>
    <p:spTree>
      <p:nvGrpSpPr>
        <p:cNvPr id="1"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344250" y="1403850"/>
            <a:ext cx="8455500" cy="21468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Font typeface="Playfair Display"/>
              <a:buNone/>
              <a:defRPr sz="4800" b="1">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sz="4800" b="1">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sz="4800" b="1">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sz="4800" b="1">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sz="4800" b="1">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sz="4800" b="1">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sz="4800" b="1">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sz="4800" b="1">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sz="4800" b="1">
                <a:latin typeface="Playfair Display"/>
                <a:ea typeface="Playfair Display"/>
                <a:cs typeface="Playfair Display"/>
                <a:sym typeface="Playfair Display"/>
              </a:defRPr>
            </a:lvl9pPr>
          </a:lstStyle>
          <a:p>
            <a:endParaRPr/>
          </a:p>
        </p:txBody>
      </p:sp>
      <p:sp>
        <p:nvSpPr>
          <p:cNvPr id="18" name="Google Shape;18;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5"/>
          <p:cNvSpPr txBox="1">
            <a:spLocks noGrp="1"/>
          </p:cNvSpPr>
          <p:nvPr>
            <p:ph type="body" idx="1"/>
          </p:nvPr>
        </p:nvSpPr>
        <p:spPr>
          <a:xfrm>
            <a:off x="311700" y="1234050"/>
            <a:ext cx="3999900" cy="33348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234050"/>
            <a:ext cx="3999900" cy="33348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a:endParaRPr/>
          </a:p>
        </p:txBody>
      </p:sp>
      <p:sp>
        <p:nvSpPr>
          <p:cNvPr id="37" name="Google Shape;3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9"/>
          <p:cNvSpPr txBox="1">
            <a:spLocks noGrp="1"/>
          </p:cNvSpPr>
          <p:nvPr>
            <p:ph type="title"/>
          </p:nvPr>
        </p:nvSpPr>
        <p:spPr>
          <a:xfrm>
            <a:off x="265500" y="10816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highlight>
                  <a:schemeClr val="lt1"/>
                </a:highlight>
              </a:defRPr>
            </a:lvl1pPr>
            <a:lvl2pPr marL="914400" lvl="1" indent="-317500">
              <a:spcBef>
                <a:spcPts val="0"/>
              </a:spcBef>
              <a:spcAft>
                <a:spcPts val="0"/>
              </a:spcAft>
              <a:buSzPts val="1400"/>
              <a:buChar char="○"/>
              <a:defRPr>
                <a:highlight>
                  <a:schemeClr val="lt1"/>
                </a:highlight>
              </a:defRPr>
            </a:lvl2pPr>
            <a:lvl3pPr marL="1371600" lvl="2" indent="-317500">
              <a:spcBef>
                <a:spcPts val="0"/>
              </a:spcBef>
              <a:spcAft>
                <a:spcPts val="0"/>
              </a:spcAft>
              <a:buSzPts val="1400"/>
              <a:buChar char="■"/>
              <a:defRPr>
                <a:highlight>
                  <a:schemeClr val="lt1"/>
                </a:highlight>
              </a:defRPr>
            </a:lvl3pPr>
            <a:lvl4pPr marL="1828800" lvl="3" indent="-317500">
              <a:spcBef>
                <a:spcPts val="0"/>
              </a:spcBef>
              <a:spcAft>
                <a:spcPts val="0"/>
              </a:spcAft>
              <a:buSzPts val="1400"/>
              <a:buChar char="●"/>
              <a:defRPr>
                <a:highlight>
                  <a:schemeClr val="lt1"/>
                </a:highlight>
              </a:defRPr>
            </a:lvl4pPr>
            <a:lvl5pPr marL="2286000" lvl="4" indent="-317500">
              <a:spcBef>
                <a:spcPts val="0"/>
              </a:spcBef>
              <a:spcAft>
                <a:spcPts val="0"/>
              </a:spcAft>
              <a:buSzPts val="1400"/>
              <a:buChar char="○"/>
              <a:defRPr>
                <a:highlight>
                  <a:schemeClr val="lt1"/>
                </a:highlight>
              </a:defRPr>
            </a:lvl5pPr>
            <a:lvl6pPr marL="2743200" lvl="5" indent="-317500">
              <a:spcBef>
                <a:spcPts val="0"/>
              </a:spcBef>
              <a:spcAft>
                <a:spcPts val="0"/>
              </a:spcAft>
              <a:buSzPts val="1400"/>
              <a:buChar char="■"/>
              <a:defRPr>
                <a:highlight>
                  <a:schemeClr val="lt1"/>
                </a:highlight>
              </a:defRPr>
            </a:lvl6pPr>
            <a:lvl7pPr marL="3200400" lvl="6" indent="-317500">
              <a:spcBef>
                <a:spcPts val="0"/>
              </a:spcBef>
              <a:spcAft>
                <a:spcPts val="0"/>
              </a:spcAft>
              <a:buSzPts val="1400"/>
              <a:buChar char="●"/>
              <a:defRPr>
                <a:highlight>
                  <a:schemeClr val="lt1"/>
                </a:highlight>
              </a:defRPr>
            </a:lvl7pPr>
            <a:lvl8pPr marL="3657600" lvl="7" indent="-317500">
              <a:spcBef>
                <a:spcPts val="0"/>
              </a:spcBef>
              <a:spcAft>
                <a:spcPts val="0"/>
              </a:spcAft>
              <a:buSzPts val="1400"/>
              <a:buChar char="○"/>
              <a:defRPr>
                <a:highlight>
                  <a:schemeClr val="lt1"/>
                </a:highlight>
              </a:defRPr>
            </a:lvl8pPr>
            <a:lvl9pPr marL="4114800" lvl="8" indent="-317500">
              <a:spcBef>
                <a:spcPts val="0"/>
              </a:spcBef>
              <a:spcAft>
                <a:spcPts val="0"/>
              </a:spcAft>
              <a:buSzPts val="1400"/>
              <a:buChar char="■"/>
              <a:defRPr>
                <a:highlight>
                  <a:schemeClr val="lt1"/>
                </a:highlight>
              </a:defRPr>
            </a:lvl9pPr>
          </a:lstStyle>
          <a:p>
            <a:endParaRPr/>
          </a:p>
        </p:txBody>
      </p:sp>
      <p:sp>
        <p:nvSpPr>
          <p:cNvPr id="44" name="Google Shape;4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highlight>
                  <a:schemeClr val="dk1"/>
                </a:highlight>
              </a:defRPr>
            </a:lvl1pPr>
          </a:lstStyle>
          <a:p>
            <a:endParaRPr/>
          </a:p>
        </p:txBody>
      </p:sp>
      <p:sp>
        <p:nvSpPr>
          <p:cNvPr id="47" name="Google Shape;47;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op">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marL="914400" lvl="1"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marL="1371600" lvl="2"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marL="1828800" lvl="3"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marL="2286000" lvl="4"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marL="2743200" lvl="5"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marL="3200400" lvl="6"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marL="3657600" lvl="7"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marL="4114800" lvl="8"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s-419"/>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44250" y="1403850"/>
            <a:ext cx="8455500" cy="2146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s-419" dirty="0">
                <a:solidFill>
                  <a:schemeClr val="bg2"/>
                </a:solidFill>
                <a:effectLst>
                  <a:outerShdw blurRad="38100" dist="38100" dir="2700000" algn="tl">
                    <a:srgbClr val="000000">
                      <a:alpha val="43137"/>
                    </a:srgbClr>
                  </a:outerShdw>
                </a:effectLst>
              </a:rPr>
              <a:t>Manifiesto de testing y contexto.</a:t>
            </a:r>
            <a:endParaRPr dirty="0">
              <a:solidFill>
                <a:schemeClr val="bg2"/>
              </a:solidFill>
              <a:effectLst>
                <a:outerShdw blurRad="38100" dist="38100" dir="2700000" algn="tl">
                  <a:srgbClr val="000000">
                    <a:alpha val="43137"/>
                  </a:srgbClr>
                </a:outerShdw>
              </a:effectLst>
            </a:endParaRPr>
          </a:p>
        </p:txBody>
      </p:sp>
      <p:sp>
        <p:nvSpPr>
          <p:cNvPr id="59" name="Google Shape;59;p13"/>
          <p:cNvSpPr txBox="1">
            <a:spLocks noGrp="1"/>
          </p:cNvSpPr>
          <p:nvPr>
            <p:ph type="subTitle" idx="1"/>
          </p:nvPr>
        </p:nvSpPr>
        <p:spPr>
          <a:xfrm>
            <a:off x="344250" y="3550650"/>
            <a:ext cx="4913700" cy="1331700"/>
          </a:xfrm>
          <a:prstGeom prst="rect">
            <a:avLst/>
          </a:prstGeom>
        </p:spPr>
        <p:txBody>
          <a:bodyPr spcFirstLastPara="1" wrap="square" lIns="91425" tIns="91425" rIns="91425" bIns="91425" anchor="ctr" anchorCtr="0">
            <a:normAutofit fontScale="62500" lnSpcReduction="20000"/>
          </a:bodyPr>
          <a:lstStyle/>
          <a:p>
            <a:pPr marL="0" lvl="0" indent="0" algn="l" rtl="0">
              <a:spcBef>
                <a:spcPts val="0"/>
              </a:spcBef>
              <a:spcAft>
                <a:spcPts val="0"/>
              </a:spcAft>
              <a:buNone/>
            </a:pPr>
            <a:r>
              <a:rPr lang="es-419" sz="4654"/>
              <a:t>Grupo 2</a:t>
            </a:r>
            <a:endParaRPr sz="4654"/>
          </a:p>
          <a:p>
            <a:pPr marL="0" lvl="0" indent="0" algn="l" rtl="0">
              <a:spcBef>
                <a:spcPts val="0"/>
              </a:spcBef>
              <a:spcAft>
                <a:spcPts val="0"/>
              </a:spcAft>
              <a:buNone/>
            </a:pPr>
            <a:br>
              <a:rPr lang="es-419"/>
            </a:br>
            <a:r>
              <a:rPr lang="es-419"/>
              <a:t>Integrantes:</a:t>
            </a:r>
            <a:endParaRPr/>
          </a:p>
          <a:p>
            <a:pPr marL="0" lvl="0" indent="0" algn="l" rtl="0">
              <a:spcBef>
                <a:spcPts val="0"/>
              </a:spcBef>
              <a:spcAft>
                <a:spcPts val="0"/>
              </a:spcAft>
              <a:buNone/>
            </a:pPr>
            <a:r>
              <a:rPr lang="es-419"/>
              <a:t>Stefano Tagliaferri, 62890</a:t>
            </a:r>
            <a:endParaRPr/>
          </a:p>
          <a:p>
            <a:pPr marL="0" lvl="0" indent="0" algn="l" rtl="0">
              <a:spcBef>
                <a:spcPts val="0"/>
              </a:spcBef>
              <a:spcAft>
                <a:spcPts val="0"/>
              </a:spcAft>
              <a:buNone/>
            </a:pPr>
            <a:r>
              <a:rPr lang="es-419"/>
              <a:t>Gaston Cabrera, 67051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s-419">
                <a:highlight>
                  <a:schemeClr val="accent3"/>
                </a:highlight>
              </a:rPr>
              <a:t>El rol del testers puede ser cubierto por cualquiera,</a:t>
            </a:r>
            <a:endParaRPr>
              <a:highlight>
                <a:schemeClr val="accent3"/>
              </a:highlight>
            </a:endParaRPr>
          </a:p>
          <a:p>
            <a:pPr marL="0" lvl="0" indent="0" algn="l" rtl="0">
              <a:spcBef>
                <a:spcPts val="0"/>
              </a:spcBef>
              <a:spcAft>
                <a:spcPts val="0"/>
              </a:spcAft>
              <a:buClr>
                <a:schemeClr val="dk2"/>
              </a:buClr>
              <a:buSzPct val="36666"/>
              <a:buFont typeface="Arial"/>
              <a:buNone/>
            </a:pPr>
            <a:r>
              <a:rPr lang="es-419">
                <a:highlight>
                  <a:schemeClr val="accent3"/>
                </a:highlight>
              </a:rPr>
              <a:t>PO, desarrollador. Es desempeñado por diferentes personas.</a:t>
            </a:r>
            <a:endParaRPr>
              <a:highlight>
                <a:schemeClr val="accent3"/>
              </a:highlight>
            </a:endParaRPr>
          </a:p>
          <a:p>
            <a:pPr marL="0" lvl="0" indent="0" algn="l" rtl="0">
              <a:spcBef>
                <a:spcPts val="0"/>
              </a:spcBef>
              <a:spcAft>
                <a:spcPts val="0"/>
              </a:spcAft>
              <a:buNone/>
            </a:pPr>
            <a:endParaRPr>
              <a:highlight>
                <a:schemeClr val="accent3"/>
              </a:highlight>
            </a:endParaRPr>
          </a:p>
        </p:txBody>
      </p:sp>
      <p:sp>
        <p:nvSpPr>
          <p:cNvPr id="133" name="Google Shape;133;p22"/>
          <p:cNvSpPr/>
          <p:nvPr/>
        </p:nvSpPr>
        <p:spPr>
          <a:xfrm>
            <a:off x="6958450" y="3357125"/>
            <a:ext cx="1545600" cy="1673700"/>
          </a:xfrm>
          <a:prstGeom prst="rect">
            <a:avLst/>
          </a:prstGeom>
          <a:gradFill>
            <a:gsLst>
              <a:gs pos="0">
                <a:srgbClr val="F05BB2"/>
              </a:gs>
              <a:gs pos="100000">
                <a:srgbClr val="B1187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a:t>Responsabilidad del equipo por calidad  </a:t>
            </a:r>
            <a:endParaRPr/>
          </a:p>
          <a:p>
            <a:pPr marL="0" lvl="0" indent="0" algn="ctr" rtl="0">
              <a:spcBef>
                <a:spcPts val="0"/>
              </a:spcBef>
              <a:spcAft>
                <a:spcPts val="0"/>
              </a:spcAft>
              <a:buNone/>
            </a:pPr>
            <a:r>
              <a:rPr lang="es-419"/>
              <a:t>SOBRE responsabilidad del tester</a:t>
            </a:r>
            <a:endParaRPr/>
          </a:p>
        </p:txBody>
      </p:sp>
      <p:pic>
        <p:nvPicPr>
          <p:cNvPr id="134" name="Google Shape;134;p22"/>
          <p:cNvPicPr preferRelativeResize="0"/>
          <p:nvPr/>
        </p:nvPicPr>
        <p:blipFill>
          <a:blip r:embed="rId3">
            <a:alphaModFix/>
          </a:blip>
          <a:stretch>
            <a:fillRect/>
          </a:stretch>
        </p:blipFill>
        <p:spPr>
          <a:xfrm>
            <a:off x="414075" y="1570650"/>
            <a:ext cx="3830024" cy="3134225"/>
          </a:xfrm>
          <a:prstGeom prst="rect">
            <a:avLst/>
          </a:prstGeom>
          <a:noFill/>
          <a:ln>
            <a:noFill/>
          </a:ln>
        </p:spPr>
      </p:pic>
      <p:pic>
        <p:nvPicPr>
          <p:cNvPr id="135" name="Google Shape;135;p22"/>
          <p:cNvPicPr preferRelativeResize="0"/>
          <p:nvPr/>
        </p:nvPicPr>
        <p:blipFill>
          <a:blip r:embed="rId4">
            <a:alphaModFix/>
          </a:blip>
          <a:stretch>
            <a:fillRect/>
          </a:stretch>
        </p:blipFill>
        <p:spPr>
          <a:xfrm>
            <a:off x="6537849" y="1832500"/>
            <a:ext cx="2294443" cy="13640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3"/>
          <p:cNvPicPr preferRelativeResize="0"/>
          <p:nvPr/>
        </p:nvPicPr>
        <p:blipFill>
          <a:blip r:embed="rId3">
            <a:alphaModFix/>
          </a:blip>
          <a:stretch>
            <a:fillRect/>
          </a:stretch>
        </p:blipFill>
        <p:spPr>
          <a:xfrm>
            <a:off x="1383450" y="1490475"/>
            <a:ext cx="6107000" cy="3526799"/>
          </a:xfrm>
          <a:prstGeom prst="rect">
            <a:avLst/>
          </a:prstGeom>
          <a:noFill/>
          <a:ln w="19050" cap="flat" cmpd="sng">
            <a:solidFill>
              <a:schemeClr val="dk2"/>
            </a:solidFill>
            <a:prstDash val="solid"/>
            <a:round/>
            <a:headEnd type="none" w="sm" len="sm"/>
            <a:tailEnd type="none" w="sm" len="sm"/>
          </a:ln>
        </p:spPr>
      </p:pic>
      <p:sp>
        <p:nvSpPr>
          <p:cNvPr id="141" name="Google Shape;141;p23"/>
          <p:cNvSpPr txBox="1">
            <a:spLocks noGrp="1"/>
          </p:cNvSpPr>
          <p:nvPr>
            <p:ph type="title"/>
          </p:nvPr>
        </p:nvSpPr>
        <p:spPr>
          <a:xfrm>
            <a:off x="287000" y="138150"/>
            <a:ext cx="8455500" cy="2146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s-419"/>
              <a:t>Contexto testing en enfoques tradicionales y en ambientes agile.</a:t>
            </a:r>
            <a:endParaRPr/>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45"/>
        <p:cNvGrpSpPr/>
        <p:nvPr/>
      </p:nvGrpSpPr>
      <p:grpSpPr>
        <a:xfrm>
          <a:off x="0" y="0"/>
          <a:ext cx="0" cy="0"/>
          <a:chOff x="0" y="0"/>
          <a:chExt cx="0" cy="0"/>
        </a:xfrm>
      </p:grpSpPr>
      <p:sp>
        <p:nvSpPr>
          <p:cNvPr id="146" name="Google Shape;146;p24"/>
          <p:cNvSpPr txBox="1">
            <a:spLocks noGrp="1"/>
          </p:cNvSpPr>
          <p:nvPr>
            <p:ph type="title"/>
          </p:nvPr>
        </p:nvSpPr>
        <p:spPr>
          <a:xfrm>
            <a:off x="311700" y="469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highlight>
                  <a:schemeClr val="accent4"/>
                </a:highlight>
              </a:rPr>
              <a:t>Ambientes tradicionales: Rol del tester</a:t>
            </a:r>
            <a:endParaRPr>
              <a:highlight>
                <a:schemeClr val="accent4"/>
              </a:highlight>
            </a:endParaRPr>
          </a:p>
        </p:txBody>
      </p:sp>
      <p:pic>
        <p:nvPicPr>
          <p:cNvPr id="147" name="Google Shape;147;p24"/>
          <p:cNvPicPr preferRelativeResize="0"/>
          <p:nvPr/>
        </p:nvPicPr>
        <p:blipFill>
          <a:blip r:embed="rId3">
            <a:alphaModFix/>
          </a:blip>
          <a:stretch>
            <a:fillRect/>
          </a:stretch>
        </p:blipFill>
        <p:spPr>
          <a:xfrm>
            <a:off x="401650" y="2571746"/>
            <a:ext cx="3916050" cy="1964150"/>
          </a:xfrm>
          <a:prstGeom prst="rect">
            <a:avLst/>
          </a:prstGeom>
          <a:noFill/>
          <a:ln>
            <a:noFill/>
          </a:ln>
        </p:spPr>
      </p:pic>
      <p:pic>
        <p:nvPicPr>
          <p:cNvPr id="148" name="Google Shape;148;p24"/>
          <p:cNvPicPr preferRelativeResize="0"/>
          <p:nvPr/>
        </p:nvPicPr>
        <p:blipFill>
          <a:blip r:embed="rId4">
            <a:alphaModFix/>
          </a:blip>
          <a:stretch>
            <a:fillRect/>
          </a:stretch>
        </p:blipFill>
        <p:spPr>
          <a:xfrm>
            <a:off x="5415750" y="721825"/>
            <a:ext cx="2857500" cy="2857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Ambientes Ágiles: Rol del tester</a:t>
            </a:r>
            <a:endParaRPr/>
          </a:p>
        </p:txBody>
      </p:sp>
      <p:pic>
        <p:nvPicPr>
          <p:cNvPr id="154" name="Google Shape;154;p25"/>
          <p:cNvPicPr preferRelativeResize="0"/>
          <p:nvPr/>
        </p:nvPicPr>
        <p:blipFill>
          <a:blip r:embed="rId3">
            <a:alphaModFix/>
          </a:blip>
          <a:stretch>
            <a:fillRect/>
          </a:stretch>
        </p:blipFill>
        <p:spPr>
          <a:xfrm>
            <a:off x="532125" y="1354600"/>
            <a:ext cx="5463924" cy="2680750"/>
          </a:xfrm>
          <a:prstGeom prst="rect">
            <a:avLst/>
          </a:prstGeom>
          <a:noFill/>
          <a:ln>
            <a:noFill/>
          </a:ln>
        </p:spPr>
      </p:pic>
      <p:pic>
        <p:nvPicPr>
          <p:cNvPr id="155" name="Google Shape;155;p25"/>
          <p:cNvPicPr preferRelativeResize="0"/>
          <p:nvPr/>
        </p:nvPicPr>
        <p:blipFill>
          <a:blip r:embed="rId4">
            <a:alphaModFix/>
          </a:blip>
          <a:stretch>
            <a:fillRect/>
          </a:stretch>
        </p:blipFill>
        <p:spPr>
          <a:xfrm rot="5400000">
            <a:off x="5146500" y="1534975"/>
            <a:ext cx="4358325" cy="18678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highlight>
                  <a:schemeClr val="accent4"/>
                </a:highlight>
              </a:rPr>
              <a:t>Ambientes tradicionales: Estructura.</a:t>
            </a:r>
            <a:endParaRPr>
              <a:highlight>
                <a:schemeClr val="accent4"/>
              </a:highlight>
            </a:endParaRPr>
          </a:p>
        </p:txBody>
      </p:sp>
      <p:pic>
        <p:nvPicPr>
          <p:cNvPr id="161" name="Google Shape;161;p26"/>
          <p:cNvPicPr preferRelativeResize="0"/>
          <p:nvPr/>
        </p:nvPicPr>
        <p:blipFill>
          <a:blip r:embed="rId3">
            <a:alphaModFix/>
          </a:blip>
          <a:stretch>
            <a:fillRect/>
          </a:stretch>
        </p:blipFill>
        <p:spPr>
          <a:xfrm>
            <a:off x="5422775" y="445025"/>
            <a:ext cx="3065150" cy="2298875"/>
          </a:xfrm>
          <a:prstGeom prst="rect">
            <a:avLst/>
          </a:prstGeom>
          <a:noFill/>
          <a:ln>
            <a:noFill/>
          </a:ln>
        </p:spPr>
      </p:pic>
      <p:pic>
        <p:nvPicPr>
          <p:cNvPr id="162" name="Google Shape;162;p26"/>
          <p:cNvPicPr preferRelativeResize="0"/>
          <p:nvPr/>
        </p:nvPicPr>
        <p:blipFill>
          <a:blip r:embed="rId4">
            <a:alphaModFix/>
          </a:blip>
          <a:stretch>
            <a:fillRect/>
          </a:stretch>
        </p:blipFill>
        <p:spPr>
          <a:xfrm>
            <a:off x="152400" y="1170125"/>
            <a:ext cx="4448168" cy="382097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Ambientes Ágiles: Estructura.</a:t>
            </a:r>
            <a:endParaRPr/>
          </a:p>
        </p:txBody>
      </p:sp>
      <p:pic>
        <p:nvPicPr>
          <p:cNvPr id="168" name="Google Shape;168;p27"/>
          <p:cNvPicPr preferRelativeResize="0"/>
          <p:nvPr/>
        </p:nvPicPr>
        <p:blipFill>
          <a:blip r:embed="rId3">
            <a:alphaModFix/>
          </a:blip>
          <a:stretch>
            <a:fillRect/>
          </a:stretch>
        </p:blipFill>
        <p:spPr>
          <a:xfrm rot="-766383">
            <a:off x="1194973" y="1284795"/>
            <a:ext cx="2599601" cy="1640886"/>
          </a:xfrm>
          <a:prstGeom prst="rect">
            <a:avLst/>
          </a:prstGeom>
          <a:noFill/>
          <a:ln>
            <a:noFill/>
          </a:ln>
        </p:spPr>
      </p:pic>
      <p:pic>
        <p:nvPicPr>
          <p:cNvPr id="169" name="Google Shape;169;p27"/>
          <p:cNvPicPr preferRelativeResize="0"/>
          <p:nvPr/>
        </p:nvPicPr>
        <p:blipFill>
          <a:blip r:embed="rId4">
            <a:alphaModFix/>
          </a:blip>
          <a:stretch>
            <a:fillRect/>
          </a:stretch>
        </p:blipFill>
        <p:spPr>
          <a:xfrm>
            <a:off x="5544550" y="377450"/>
            <a:ext cx="2558950" cy="1513450"/>
          </a:xfrm>
          <a:prstGeom prst="rect">
            <a:avLst/>
          </a:prstGeom>
          <a:noFill/>
          <a:ln>
            <a:noFill/>
          </a:ln>
        </p:spPr>
      </p:pic>
      <p:pic>
        <p:nvPicPr>
          <p:cNvPr id="170" name="Google Shape;170;p27"/>
          <p:cNvPicPr preferRelativeResize="0"/>
          <p:nvPr/>
        </p:nvPicPr>
        <p:blipFill>
          <a:blip r:embed="rId5">
            <a:alphaModFix/>
          </a:blip>
          <a:stretch>
            <a:fillRect/>
          </a:stretch>
        </p:blipFill>
        <p:spPr>
          <a:xfrm>
            <a:off x="5104187" y="2436415"/>
            <a:ext cx="3439677" cy="1776935"/>
          </a:xfrm>
          <a:prstGeom prst="rect">
            <a:avLst/>
          </a:prstGeom>
          <a:noFill/>
          <a:ln>
            <a:noFill/>
          </a:ln>
        </p:spPr>
      </p:pic>
      <p:pic>
        <p:nvPicPr>
          <p:cNvPr id="171" name="Google Shape;171;p27"/>
          <p:cNvPicPr preferRelativeResize="0"/>
          <p:nvPr/>
        </p:nvPicPr>
        <p:blipFill>
          <a:blip r:embed="rId6">
            <a:alphaModFix/>
          </a:blip>
          <a:stretch>
            <a:fillRect/>
          </a:stretch>
        </p:blipFill>
        <p:spPr>
          <a:xfrm>
            <a:off x="2354350" y="3128804"/>
            <a:ext cx="2558950" cy="143744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75"/>
        <p:cNvGrpSpPr/>
        <p:nvPr/>
      </p:nvGrpSpPr>
      <p:grpSpPr>
        <a:xfrm>
          <a:off x="0" y="0"/>
          <a:ext cx="0" cy="0"/>
          <a:chOff x="0" y="0"/>
          <a:chExt cx="0" cy="0"/>
        </a:xfrm>
      </p:grpSpPr>
      <p:sp>
        <p:nvSpPr>
          <p:cNvPr id="176" name="Google Shape;17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highlight>
                  <a:schemeClr val="accent4"/>
                </a:highlight>
              </a:rPr>
              <a:t>Ambientes Tradicionales: Ventajas.</a:t>
            </a:r>
            <a:endParaRPr>
              <a:highlight>
                <a:schemeClr val="accent4"/>
              </a:highlight>
            </a:endParaRPr>
          </a:p>
        </p:txBody>
      </p:sp>
      <p:sp>
        <p:nvSpPr>
          <p:cNvPr id="177" name="Google Shape;177;p28"/>
          <p:cNvSpPr txBox="1">
            <a:spLocks noGrp="1"/>
          </p:cNvSpPr>
          <p:nvPr>
            <p:ph type="body" idx="1"/>
          </p:nvPr>
        </p:nvSpPr>
        <p:spPr>
          <a:xfrm>
            <a:off x="311700" y="1248875"/>
            <a:ext cx="8520600" cy="3334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Arial"/>
              <a:buChar char="-"/>
            </a:pPr>
            <a:r>
              <a:rPr lang="es-419">
                <a:latin typeface="Arial"/>
                <a:ea typeface="Arial"/>
                <a:cs typeface="Arial"/>
                <a:sym typeface="Arial"/>
              </a:rPr>
              <a:t>Fácil de adaptar en caso de cambios de equipo.</a:t>
            </a:r>
            <a:endParaRPr>
              <a:latin typeface="Arial"/>
              <a:ea typeface="Arial"/>
              <a:cs typeface="Arial"/>
              <a:sym typeface="Arial"/>
            </a:endParaRPr>
          </a:p>
          <a:p>
            <a:pPr marL="457200" lvl="0" indent="-342900" algn="l" rtl="0">
              <a:spcBef>
                <a:spcPts val="0"/>
              </a:spcBef>
              <a:spcAft>
                <a:spcPts val="0"/>
              </a:spcAft>
              <a:buSzPts val="1800"/>
              <a:buFont typeface="Arial"/>
              <a:buChar char="-"/>
            </a:pPr>
            <a:r>
              <a:rPr lang="es-419">
                <a:latin typeface="Arial"/>
                <a:ea typeface="Arial"/>
                <a:cs typeface="Arial"/>
                <a:sym typeface="Arial"/>
              </a:rPr>
              <a:t>Todas las features del proyecto se entregan juntas.</a:t>
            </a:r>
            <a:endParaRPr>
              <a:latin typeface="Arial"/>
              <a:ea typeface="Arial"/>
              <a:cs typeface="Arial"/>
              <a:sym typeface="Arial"/>
            </a:endParaRPr>
          </a:p>
          <a:p>
            <a:pPr marL="457200" lvl="0" indent="-342900" algn="l" rtl="0">
              <a:spcBef>
                <a:spcPts val="0"/>
              </a:spcBef>
              <a:spcAft>
                <a:spcPts val="0"/>
              </a:spcAft>
              <a:buSzPts val="1800"/>
              <a:buFont typeface="Arial"/>
              <a:buChar char="-"/>
            </a:pPr>
            <a:r>
              <a:rPr lang="es-419">
                <a:latin typeface="Arial"/>
                <a:ea typeface="Arial"/>
                <a:cs typeface="Arial"/>
                <a:sym typeface="Arial"/>
              </a:rPr>
              <a:t>Bien estructurado.</a:t>
            </a:r>
            <a:endParaRPr>
              <a:latin typeface="Arial"/>
              <a:ea typeface="Arial"/>
              <a:cs typeface="Arial"/>
              <a:sym typeface="Arial"/>
            </a:endParaRPr>
          </a:p>
          <a:p>
            <a:pPr marL="457200" lvl="0" indent="-342900" algn="l" rtl="0">
              <a:spcBef>
                <a:spcPts val="0"/>
              </a:spcBef>
              <a:spcAft>
                <a:spcPts val="0"/>
              </a:spcAft>
              <a:buSzPts val="1800"/>
              <a:buFont typeface="Arial"/>
              <a:buChar char="-"/>
            </a:pPr>
            <a:r>
              <a:rPr lang="es-419">
                <a:latin typeface="Arial"/>
                <a:ea typeface="Arial"/>
                <a:cs typeface="Arial"/>
                <a:sym typeface="Arial"/>
              </a:rPr>
              <a:t>Bien documentado.</a:t>
            </a:r>
            <a:endParaRPr>
              <a:latin typeface="Arial"/>
              <a:ea typeface="Arial"/>
              <a:cs typeface="Arial"/>
              <a:sym typeface="Arial"/>
            </a:endParaRPr>
          </a:p>
        </p:txBody>
      </p:sp>
      <p:pic>
        <p:nvPicPr>
          <p:cNvPr id="178" name="Google Shape;178;p28"/>
          <p:cNvPicPr preferRelativeResize="0"/>
          <p:nvPr/>
        </p:nvPicPr>
        <p:blipFill>
          <a:blip r:embed="rId3">
            <a:alphaModFix/>
          </a:blip>
          <a:stretch>
            <a:fillRect/>
          </a:stretch>
        </p:blipFill>
        <p:spPr>
          <a:xfrm rot="668294">
            <a:off x="5997750" y="215225"/>
            <a:ext cx="2374851" cy="1502100"/>
          </a:xfrm>
          <a:prstGeom prst="rect">
            <a:avLst/>
          </a:prstGeom>
          <a:noFill/>
          <a:ln>
            <a:noFill/>
          </a:ln>
        </p:spPr>
      </p:pic>
      <p:pic>
        <p:nvPicPr>
          <p:cNvPr id="179" name="Google Shape;179;p28"/>
          <p:cNvPicPr preferRelativeResize="0"/>
          <p:nvPr/>
        </p:nvPicPr>
        <p:blipFill>
          <a:blip r:embed="rId4">
            <a:alphaModFix/>
          </a:blip>
          <a:stretch>
            <a:fillRect/>
          </a:stretch>
        </p:blipFill>
        <p:spPr>
          <a:xfrm rot="-1511944">
            <a:off x="4536150" y="2232075"/>
            <a:ext cx="2942898" cy="193497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highlight>
                  <a:schemeClr val="accent4"/>
                </a:highlight>
              </a:rPr>
              <a:t>Ambientes Tradicionales: Desventajas.</a:t>
            </a:r>
            <a:endParaRPr>
              <a:highlight>
                <a:schemeClr val="accent4"/>
              </a:highlight>
            </a:endParaRPr>
          </a:p>
        </p:txBody>
      </p:sp>
      <p:sp>
        <p:nvSpPr>
          <p:cNvPr id="185" name="Google Shape;185;p29"/>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Arial"/>
              <a:buChar char="-"/>
            </a:pPr>
            <a:r>
              <a:rPr lang="es-419">
                <a:latin typeface="Arial"/>
                <a:ea typeface="Arial"/>
                <a:cs typeface="Arial"/>
                <a:sym typeface="Arial"/>
              </a:rPr>
              <a:t>Estructura muy estricta.</a:t>
            </a:r>
            <a:endParaRPr>
              <a:latin typeface="Arial"/>
              <a:ea typeface="Arial"/>
              <a:cs typeface="Arial"/>
              <a:sym typeface="Arial"/>
            </a:endParaRPr>
          </a:p>
          <a:p>
            <a:pPr marL="457200" lvl="0" indent="-342900" algn="l" rtl="0">
              <a:spcBef>
                <a:spcPts val="0"/>
              </a:spcBef>
              <a:spcAft>
                <a:spcPts val="0"/>
              </a:spcAft>
              <a:buSzPts val="1800"/>
              <a:buFont typeface="Arial"/>
              <a:buChar char="-"/>
            </a:pPr>
            <a:r>
              <a:rPr lang="es-419">
                <a:latin typeface="Arial"/>
                <a:ea typeface="Arial"/>
                <a:cs typeface="Arial"/>
                <a:sym typeface="Arial"/>
              </a:rPr>
              <a:t>Demasiada documentación.</a:t>
            </a:r>
            <a:endParaRPr>
              <a:latin typeface="Arial"/>
              <a:ea typeface="Arial"/>
              <a:cs typeface="Arial"/>
              <a:sym typeface="Arial"/>
            </a:endParaRPr>
          </a:p>
          <a:p>
            <a:pPr marL="457200" lvl="0" indent="-342900" algn="l" rtl="0">
              <a:spcBef>
                <a:spcPts val="0"/>
              </a:spcBef>
              <a:spcAft>
                <a:spcPts val="0"/>
              </a:spcAft>
              <a:buSzPts val="1800"/>
              <a:buFont typeface="Arial"/>
              <a:buChar char="-"/>
            </a:pPr>
            <a:r>
              <a:rPr lang="es-419">
                <a:latin typeface="Arial"/>
                <a:ea typeface="Arial"/>
                <a:cs typeface="Arial"/>
                <a:sym typeface="Arial"/>
              </a:rPr>
              <a:t>El testing se hace al final y es mejor encontrar los bugs antes.</a:t>
            </a:r>
            <a:endParaRPr>
              <a:latin typeface="Arial"/>
              <a:ea typeface="Arial"/>
              <a:cs typeface="Arial"/>
              <a:sym typeface="Arial"/>
            </a:endParaRPr>
          </a:p>
          <a:p>
            <a:pPr marL="457200" lvl="0" indent="-342900" algn="l" rtl="0">
              <a:spcBef>
                <a:spcPts val="0"/>
              </a:spcBef>
              <a:spcAft>
                <a:spcPts val="0"/>
              </a:spcAft>
              <a:buSzPts val="1800"/>
              <a:buFont typeface="Arial"/>
              <a:buChar char="-"/>
            </a:pPr>
            <a:r>
              <a:rPr lang="es-419">
                <a:latin typeface="Arial"/>
                <a:ea typeface="Arial"/>
                <a:cs typeface="Arial"/>
                <a:sym typeface="Arial"/>
              </a:rPr>
              <a:t>Podemos tener mal determinados los requerimientos.</a:t>
            </a:r>
            <a:endParaRPr>
              <a:latin typeface="Arial"/>
              <a:ea typeface="Arial"/>
              <a:cs typeface="Arial"/>
              <a:sym typeface="Arial"/>
            </a:endParaRPr>
          </a:p>
        </p:txBody>
      </p:sp>
      <p:pic>
        <p:nvPicPr>
          <p:cNvPr id="186" name="Google Shape;186;p29"/>
          <p:cNvPicPr preferRelativeResize="0"/>
          <p:nvPr/>
        </p:nvPicPr>
        <p:blipFill>
          <a:blip r:embed="rId3">
            <a:alphaModFix/>
          </a:blip>
          <a:stretch>
            <a:fillRect/>
          </a:stretch>
        </p:blipFill>
        <p:spPr>
          <a:xfrm>
            <a:off x="876950" y="2667046"/>
            <a:ext cx="2942900" cy="2203905"/>
          </a:xfrm>
          <a:prstGeom prst="rect">
            <a:avLst/>
          </a:prstGeom>
          <a:noFill/>
          <a:ln>
            <a:noFill/>
          </a:ln>
        </p:spPr>
      </p:pic>
      <p:pic>
        <p:nvPicPr>
          <p:cNvPr id="187" name="Google Shape;187;p29"/>
          <p:cNvPicPr preferRelativeResize="0"/>
          <p:nvPr/>
        </p:nvPicPr>
        <p:blipFill>
          <a:blip r:embed="rId4">
            <a:alphaModFix/>
          </a:blip>
          <a:stretch>
            <a:fillRect/>
          </a:stretch>
        </p:blipFill>
        <p:spPr>
          <a:xfrm rot="-756471">
            <a:off x="4851765" y="2861299"/>
            <a:ext cx="4320091" cy="243004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Ambientes Ágiles: Ventajas.</a:t>
            </a:r>
            <a:endParaRPr/>
          </a:p>
        </p:txBody>
      </p:sp>
      <p:sp>
        <p:nvSpPr>
          <p:cNvPr id="193" name="Google Shape;193;p30"/>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Arial"/>
              <a:buChar char="-"/>
            </a:pPr>
            <a:r>
              <a:rPr lang="es-419">
                <a:latin typeface="Arial"/>
                <a:ea typeface="Arial"/>
                <a:cs typeface="Arial"/>
                <a:sym typeface="Arial"/>
              </a:rPr>
              <a:t>Resolución rápida de problemas</a:t>
            </a:r>
            <a:endParaRPr>
              <a:latin typeface="Arial"/>
              <a:ea typeface="Arial"/>
              <a:cs typeface="Arial"/>
              <a:sym typeface="Arial"/>
            </a:endParaRPr>
          </a:p>
          <a:p>
            <a:pPr marL="457200" lvl="0" indent="-342900" algn="l" rtl="0">
              <a:spcBef>
                <a:spcPts val="0"/>
              </a:spcBef>
              <a:spcAft>
                <a:spcPts val="0"/>
              </a:spcAft>
              <a:buSzPts val="1800"/>
              <a:buFont typeface="Arial"/>
              <a:buChar char="-"/>
            </a:pPr>
            <a:r>
              <a:rPr lang="es-419">
                <a:latin typeface="Arial"/>
                <a:ea typeface="Arial"/>
                <a:cs typeface="Arial"/>
                <a:sym typeface="Arial"/>
              </a:rPr>
              <a:t>Retroalimentación constante</a:t>
            </a:r>
            <a:endParaRPr>
              <a:latin typeface="Arial"/>
              <a:ea typeface="Arial"/>
              <a:cs typeface="Arial"/>
              <a:sym typeface="Arial"/>
            </a:endParaRPr>
          </a:p>
          <a:p>
            <a:pPr marL="457200" lvl="0" indent="-342900" algn="l" rtl="0">
              <a:spcBef>
                <a:spcPts val="0"/>
              </a:spcBef>
              <a:spcAft>
                <a:spcPts val="0"/>
              </a:spcAft>
              <a:buSzPts val="1800"/>
              <a:buFont typeface="Arial"/>
              <a:buChar char="-"/>
            </a:pPr>
            <a:r>
              <a:rPr lang="es-419">
                <a:latin typeface="Arial"/>
                <a:ea typeface="Arial"/>
                <a:cs typeface="Arial"/>
                <a:sym typeface="Arial"/>
              </a:rPr>
              <a:t>Los Bugs no se apilan</a:t>
            </a:r>
            <a:endParaRPr>
              <a:latin typeface="Arial"/>
              <a:ea typeface="Arial"/>
              <a:cs typeface="Arial"/>
              <a:sym typeface="Arial"/>
            </a:endParaRPr>
          </a:p>
          <a:p>
            <a:pPr marL="457200" lvl="0" indent="-342900" algn="l" rtl="0">
              <a:spcBef>
                <a:spcPts val="0"/>
              </a:spcBef>
              <a:spcAft>
                <a:spcPts val="0"/>
              </a:spcAft>
              <a:buSzPts val="1800"/>
              <a:buFont typeface="Arial"/>
              <a:buChar char="-"/>
            </a:pPr>
            <a:r>
              <a:rPr lang="es-419">
                <a:latin typeface="Arial"/>
                <a:ea typeface="Arial"/>
                <a:cs typeface="Arial"/>
                <a:sym typeface="Arial"/>
              </a:rPr>
              <a:t>Flexible y soporta cambios</a:t>
            </a:r>
            <a:endParaRPr>
              <a:latin typeface="Arial"/>
              <a:ea typeface="Arial"/>
              <a:cs typeface="Arial"/>
              <a:sym typeface="Arial"/>
            </a:endParaRPr>
          </a:p>
        </p:txBody>
      </p:sp>
      <p:pic>
        <p:nvPicPr>
          <p:cNvPr id="194" name="Google Shape;194;p30"/>
          <p:cNvPicPr preferRelativeResize="0"/>
          <p:nvPr/>
        </p:nvPicPr>
        <p:blipFill>
          <a:blip r:embed="rId3">
            <a:alphaModFix/>
          </a:blip>
          <a:stretch>
            <a:fillRect/>
          </a:stretch>
        </p:blipFill>
        <p:spPr>
          <a:xfrm>
            <a:off x="6528638" y="91325"/>
            <a:ext cx="1706800" cy="1280100"/>
          </a:xfrm>
          <a:prstGeom prst="rect">
            <a:avLst/>
          </a:prstGeom>
          <a:noFill/>
          <a:ln>
            <a:noFill/>
          </a:ln>
        </p:spPr>
      </p:pic>
      <p:pic>
        <p:nvPicPr>
          <p:cNvPr id="195" name="Google Shape;195;p30"/>
          <p:cNvPicPr preferRelativeResize="0"/>
          <p:nvPr/>
        </p:nvPicPr>
        <p:blipFill>
          <a:blip r:embed="rId4">
            <a:alphaModFix/>
          </a:blip>
          <a:stretch>
            <a:fillRect/>
          </a:stretch>
        </p:blipFill>
        <p:spPr>
          <a:xfrm>
            <a:off x="5849463" y="1017722"/>
            <a:ext cx="3065175" cy="1729625"/>
          </a:xfrm>
          <a:prstGeom prst="rect">
            <a:avLst/>
          </a:prstGeom>
          <a:noFill/>
          <a:ln>
            <a:noFill/>
          </a:ln>
        </p:spPr>
      </p:pic>
      <p:pic>
        <p:nvPicPr>
          <p:cNvPr id="196" name="Google Shape;196;p30"/>
          <p:cNvPicPr preferRelativeResize="0"/>
          <p:nvPr/>
        </p:nvPicPr>
        <p:blipFill>
          <a:blip r:embed="rId5">
            <a:alphaModFix/>
          </a:blip>
          <a:stretch>
            <a:fillRect/>
          </a:stretch>
        </p:blipFill>
        <p:spPr>
          <a:xfrm>
            <a:off x="496225" y="2863549"/>
            <a:ext cx="3113450" cy="1855250"/>
          </a:xfrm>
          <a:prstGeom prst="rect">
            <a:avLst/>
          </a:prstGeom>
          <a:noFill/>
          <a:ln>
            <a:noFill/>
          </a:ln>
        </p:spPr>
      </p:pic>
      <p:pic>
        <p:nvPicPr>
          <p:cNvPr id="197" name="Google Shape;197;p30"/>
          <p:cNvPicPr preferRelativeResize="0"/>
          <p:nvPr/>
        </p:nvPicPr>
        <p:blipFill>
          <a:blip r:embed="rId6">
            <a:alphaModFix/>
          </a:blip>
          <a:stretch>
            <a:fillRect/>
          </a:stretch>
        </p:blipFill>
        <p:spPr>
          <a:xfrm rot="902431">
            <a:off x="3990224" y="2690550"/>
            <a:ext cx="3194525" cy="193467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Ambientes Ágiles: Desventajas.</a:t>
            </a:r>
            <a:endParaRPr/>
          </a:p>
        </p:txBody>
      </p:sp>
      <p:sp>
        <p:nvSpPr>
          <p:cNvPr id="203" name="Google Shape;203;p31"/>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Arial"/>
              <a:buChar char="-"/>
            </a:pPr>
            <a:r>
              <a:rPr lang="es-419">
                <a:latin typeface="Arial"/>
                <a:ea typeface="Arial"/>
                <a:cs typeface="Arial"/>
                <a:sym typeface="Arial"/>
              </a:rPr>
              <a:t>Necesita de buena comunicación entre desarrolladores y testers.</a:t>
            </a:r>
            <a:endParaRPr>
              <a:latin typeface="Arial"/>
              <a:ea typeface="Arial"/>
              <a:cs typeface="Arial"/>
              <a:sym typeface="Arial"/>
            </a:endParaRPr>
          </a:p>
          <a:p>
            <a:pPr marL="457200" lvl="0" indent="-342900" algn="l" rtl="0">
              <a:spcBef>
                <a:spcPts val="0"/>
              </a:spcBef>
              <a:spcAft>
                <a:spcPts val="0"/>
              </a:spcAft>
              <a:buSzPts val="1800"/>
              <a:buFont typeface="Arial"/>
              <a:buChar char="-"/>
            </a:pPr>
            <a:r>
              <a:rPr lang="es-419">
                <a:latin typeface="Arial"/>
                <a:ea typeface="Arial"/>
                <a:cs typeface="Arial"/>
                <a:sym typeface="Arial"/>
              </a:rPr>
              <a:t>No determina una buena estructura organizacional.</a:t>
            </a:r>
            <a:endParaRPr>
              <a:latin typeface="Arial"/>
              <a:ea typeface="Arial"/>
              <a:cs typeface="Arial"/>
              <a:sym typeface="Arial"/>
            </a:endParaRPr>
          </a:p>
        </p:txBody>
      </p:sp>
      <p:pic>
        <p:nvPicPr>
          <p:cNvPr id="204" name="Google Shape;204;p31"/>
          <p:cNvPicPr preferRelativeResize="0"/>
          <p:nvPr/>
        </p:nvPicPr>
        <p:blipFill>
          <a:blip r:embed="rId3">
            <a:alphaModFix/>
          </a:blip>
          <a:stretch>
            <a:fillRect/>
          </a:stretch>
        </p:blipFill>
        <p:spPr>
          <a:xfrm>
            <a:off x="816400" y="2018225"/>
            <a:ext cx="3508301" cy="2777700"/>
          </a:xfrm>
          <a:prstGeom prst="rect">
            <a:avLst/>
          </a:prstGeom>
          <a:noFill/>
          <a:ln>
            <a:noFill/>
          </a:ln>
        </p:spPr>
      </p:pic>
      <p:pic>
        <p:nvPicPr>
          <p:cNvPr id="205" name="Google Shape;205;p31"/>
          <p:cNvPicPr preferRelativeResize="0"/>
          <p:nvPr/>
        </p:nvPicPr>
        <p:blipFill>
          <a:blip r:embed="rId4">
            <a:alphaModFix/>
          </a:blip>
          <a:stretch>
            <a:fillRect/>
          </a:stretch>
        </p:blipFill>
        <p:spPr>
          <a:xfrm rot="-1275520">
            <a:off x="5252903" y="2004053"/>
            <a:ext cx="3508300" cy="208569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298150" y="110125"/>
            <a:ext cx="4045200" cy="1786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419" sz="2400">
                <a:highlight>
                  <a:schemeClr val="lt1"/>
                </a:highlight>
                <a:latin typeface="Playfair Display"/>
                <a:ea typeface="Playfair Display"/>
                <a:cs typeface="Playfair Display"/>
                <a:sym typeface="Playfair Display"/>
              </a:rPr>
              <a:t>Relación con los principios del Manifesto Agile</a:t>
            </a:r>
            <a:endParaRPr sz="4800"/>
          </a:p>
        </p:txBody>
      </p:sp>
      <p:pic>
        <p:nvPicPr>
          <p:cNvPr id="65" name="Google Shape;65;p14"/>
          <p:cNvPicPr preferRelativeResize="0"/>
          <p:nvPr/>
        </p:nvPicPr>
        <p:blipFill>
          <a:blip r:embed="rId3">
            <a:alphaModFix/>
          </a:blip>
          <a:stretch>
            <a:fillRect/>
          </a:stretch>
        </p:blipFill>
        <p:spPr>
          <a:xfrm>
            <a:off x="4681125" y="924275"/>
            <a:ext cx="4362176" cy="3544274"/>
          </a:xfrm>
          <a:prstGeom prst="rect">
            <a:avLst/>
          </a:prstGeom>
          <a:noFill/>
          <a:ln w="19050" cap="flat" cmpd="sng">
            <a:solidFill>
              <a:schemeClr val="dk2"/>
            </a:solidFill>
            <a:prstDash val="solid"/>
            <a:round/>
            <a:headEnd type="none" w="sm" len="sm"/>
            <a:tailEnd type="none" w="sm" len="sm"/>
          </a:ln>
        </p:spPr>
      </p:pic>
      <p:pic>
        <p:nvPicPr>
          <p:cNvPr id="66" name="Google Shape;66;p14"/>
          <p:cNvPicPr preferRelativeResize="0"/>
          <p:nvPr/>
        </p:nvPicPr>
        <p:blipFill>
          <a:blip r:embed="rId4">
            <a:alphaModFix/>
          </a:blip>
          <a:stretch>
            <a:fillRect/>
          </a:stretch>
        </p:blipFill>
        <p:spPr>
          <a:xfrm>
            <a:off x="908325" y="2244700"/>
            <a:ext cx="2628900" cy="17430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09"/>
        <p:cNvGrpSpPr/>
        <p:nvPr/>
      </p:nvGrpSpPr>
      <p:grpSpPr>
        <a:xfrm>
          <a:off x="0" y="0"/>
          <a:ext cx="0" cy="0"/>
          <a:chOff x="0" y="0"/>
          <a:chExt cx="0" cy="0"/>
        </a:xfrm>
      </p:grpSpPr>
      <p:sp>
        <p:nvSpPr>
          <p:cNvPr id="210" name="Google Shape;210;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highlight>
                  <a:schemeClr val="accent5"/>
                </a:highlight>
              </a:rPr>
              <a:t>Como sabemos cual elegir?</a:t>
            </a:r>
            <a:endParaRPr>
              <a:highlight>
                <a:schemeClr val="accent5"/>
              </a:highlight>
            </a:endParaRPr>
          </a:p>
        </p:txBody>
      </p:sp>
      <p:pic>
        <p:nvPicPr>
          <p:cNvPr id="211" name="Google Shape;211;p32"/>
          <p:cNvPicPr preferRelativeResize="0"/>
          <p:nvPr/>
        </p:nvPicPr>
        <p:blipFill>
          <a:blip r:embed="rId3">
            <a:alphaModFix/>
          </a:blip>
          <a:stretch>
            <a:fillRect/>
          </a:stretch>
        </p:blipFill>
        <p:spPr>
          <a:xfrm>
            <a:off x="4217575" y="163538"/>
            <a:ext cx="2198899" cy="1759126"/>
          </a:xfrm>
          <a:prstGeom prst="rect">
            <a:avLst/>
          </a:prstGeom>
          <a:noFill/>
          <a:ln>
            <a:noFill/>
          </a:ln>
        </p:spPr>
      </p:pic>
      <p:pic>
        <p:nvPicPr>
          <p:cNvPr id="212" name="Google Shape;212;p32"/>
          <p:cNvPicPr preferRelativeResize="0"/>
          <p:nvPr/>
        </p:nvPicPr>
        <p:blipFill>
          <a:blip r:embed="rId4">
            <a:alphaModFix/>
          </a:blip>
          <a:stretch>
            <a:fillRect/>
          </a:stretch>
        </p:blipFill>
        <p:spPr>
          <a:xfrm>
            <a:off x="421850" y="1328400"/>
            <a:ext cx="3085775" cy="2682800"/>
          </a:xfrm>
          <a:prstGeom prst="rect">
            <a:avLst/>
          </a:prstGeom>
          <a:noFill/>
          <a:ln>
            <a:noFill/>
          </a:ln>
        </p:spPr>
      </p:pic>
      <p:pic>
        <p:nvPicPr>
          <p:cNvPr id="213" name="Google Shape;213;p32"/>
          <p:cNvPicPr preferRelativeResize="0"/>
          <p:nvPr/>
        </p:nvPicPr>
        <p:blipFill>
          <a:blip r:embed="rId5">
            <a:alphaModFix/>
          </a:blip>
          <a:stretch>
            <a:fillRect/>
          </a:stretch>
        </p:blipFill>
        <p:spPr>
          <a:xfrm>
            <a:off x="6645875" y="315416"/>
            <a:ext cx="2057124" cy="1455400"/>
          </a:xfrm>
          <a:prstGeom prst="rect">
            <a:avLst/>
          </a:prstGeom>
          <a:noFill/>
          <a:ln>
            <a:noFill/>
          </a:ln>
        </p:spPr>
      </p:pic>
      <p:pic>
        <p:nvPicPr>
          <p:cNvPr id="214" name="Google Shape;214;p32"/>
          <p:cNvPicPr preferRelativeResize="0"/>
          <p:nvPr/>
        </p:nvPicPr>
        <p:blipFill>
          <a:blip r:embed="rId6">
            <a:alphaModFix/>
          </a:blip>
          <a:stretch>
            <a:fillRect/>
          </a:stretch>
        </p:blipFill>
        <p:spPr>
          <a:xfrm>
            <a:off x="3974176" y="2106300"/>
            <a:ext cx="4890900" cy="27633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18"/>
        <p:cNvGrpSpPr/>
        <p:nvPr/>
      </p:nvGrpSpPr>
      <p:grpSpPr>
        <a:xfrm>
          <a:off x="0" y="0"/>
          <a:ext cx="0" cy="0"/>
          <a:chOff x="0" y="0"/>
          <a:chExt cx="0" cy="0"/>
        </a:xfrm>
      </p:grpSpPr>
      <p:pic>
        <p:nvPicPr>
          <p:cNvPr id="219" name="Google Shape;219;p33"/>
          <p:cNvPicPr preferRelativeResize="0"/>
          <p:nvPr/>
        </p:nvPicPr>
        <p:blipFill>
          <a:blip r:embed="rId3">
            <a:alphaModFix/>
          </a:blip>
          <a:stretch>
            <a:fillRect/>
          </a:stretch>
        </p:blipFill>
        <p:spPr>
          <a:xfrm>
            <a:off x="2133600" y="1541413"/>
            <a:ext cx="4876800" cy="23717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44250" y="318000"/>
            <a:ext cx="8455500" cy="2146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419" dirty="0"/>
              <a:t>Manifiesto de Testing</a:t>
            </a:r>
            <a:endParaRPr dirty="0"/>
          </a:p>
        </p:txBody>
      </p:sp>
      <p:sp>
        <p:nvSpPr>
          <p:cNvPr id="72" name="Google Shape;72;p15"/>
          <p:cNvSpPr/>
          <p:nvPr/>
        </p:nvSpPr>
        <p:spPr>
          <a:xfrm>
            <a:off x="514500" y="2686575"/>
            <a:ext cx="1330800" cy="1673700"/>
          </a:xfrm>
          <a:prstGeom prst="rect">
            <a:avLst/>
          </a:prstGeom>
          <a:gradFill>
            <a:gsLst>
              <a:gs pos="0">
                <a:srgbClr val="FAED5C"/>
              </a:gs>
              <a:gs pos="100000">
                <a:srgbClr val="C6B60E"/>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a:t>Testing durante SOBRE testing al final</a:t>
            </a:r>
            <a:endParaRPr/>
          </a:p>
        </p:txBody>
      </p:sp>
      <p:sp>
        <p:nvSpPr>
          <p:cNvPr id="73" name="Google Shape;73;p15"/>
          <p:cNvSpPr/>
          <p:nvPr/>
        </p:nvSpPr>
        <p:spPr>
          <a:xfrm>
            <a:off x="2053175" y="2686575"/>
            <a:ext cx="1330800" cy="1673700"/>
          </a:xfrm>
          <a:prstGeom prst="rect">
            <a:avLst/>
          </a:prstGeom>
          <a:gradFill>
            <a:gsLst>
              <a:gs pos="0">
                <a:srgbClr val="FAED5C"/>
              </a:gs>
              <a:gs pos="100000">
                <a:srgbClr val="C6B60E"/>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a:t>Prevenir bugs SOBRE encontrar bugs</a:t>
            </a:r>
            <a:endParaRPr/>
          </a:p>
        </p:txBody>
      </p:sp>
      <p:sp>
        <p:nvSpPr>
          <p:cNvPr id="74" name="Google Shape;74;p15"/>
          <p:cNvSpPr/>
          <p:nvPr/>
        </p:nvSpPr>
        <p:spPr>
          <a:xfrm>
            <a:off x="3736525" y="2686575"/>
            <a:ext cx="1330800" cy="1673700"/>
          </a:xfrm>
          <a:prstGeom prst="rect">
            <a:avLst/>
          </a:prstGeom>
          <a:gradFill>
            <a:gsLst>
              <a:gs pos="0">
                <a:srgbClr val="FAED5C"/>
              </a:gs>
              <a:gs pos="100000">
                <a:srgbClr val="C6B60E"/>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a:t>Entender lo que se testea SOBRE verificar funcionalidad</a:t>
            </a:r>
            <a:endParaRPr/>
          </a:p>
        </p:txBody>
      </p:sp>
      <p:sp>
        <p:nvSpPr>
          <p:cNvPr id="75" name="Google Shape;75;p15"/>
          <p:cNvSpPr/>
          <p:nvPr/>
        </p:nvSpPr>
        <p:spPr>
          <a:xfrm>
            <a:off x="5477025" y="2686575"/>
            <a:ext cx="1330800" cy="1673700"/>
          </a:xfrm>
          <a:prstGeom prst="rect">
            <a:avLst/>
          </a:prstGeom>
          <a:gradFill>
            <a:gsLst>
              <a:gs pos="0">
                <a:srgbClr val="FAED5C"/>
              </a:gs>
              <a:gs pos="100000">
                <a:srgbClr val="C6B60E"/>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a:t>Construir el mejor  sistema SOBRE destruir el sistema</a:t>
            </a:r>
            <a:endParaRPr/>
          </a:p>
        </p:txBody>
      </p:sp>
      <p:sp>
        <p:nvSpPr>
          <p:cNvPr id="76" name="Google Shape;76;p15"/>
          <p:cNvSpPr/>
          <p:nvPr/>
        </p:nvSpPr>
        <p:spPr>
          <a:xfrm>
            <a:off x="7015700" y="2686575"/>
            <a:ext cx="1545600" cy="1673700"/>
          </a:xfrm>
          <a:prstGeom prst="rect">
            <a:avLst/>
          </a:prstGeom>
          <a:gradFill>
            <a:gsLst>
              <a:gs pos="0">
                <a:srgbClr val="FAED5C"/>
              </a:gs>
              <a:gs pos="100000">
                <a:srgbClr val="C6B60E"/>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a:t>Responsabilidad del equipo por calidad  </a:t>
            </a:r>
            <a:endParaRPr/>
          </a:p>
          <a:p>
            <a:pPr marL="0" lvl="0" indent="0" algn="ctr" rtl="0">
              <a:spcBef>
                <a:spcPts val="0"/>
              </a:spcBef>
              <a:spcAft>
                <a:spcPts val="0"/>
              </a:spcAft>
              <a:buNone/>
            </a:pPr>
            <a:r>
              <a:rPr lang="es-419"/>
              <a:t>SOBRE responsabilidad del tester</a:t>
            </a:r>
            <a:endParaRPr/>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El testing es una actividad, no una fase</a:t>
            </a:r>
            <a:endParaRPr/>
          </a:p>
        </p:txBody>
      </p:sp>
      <p:sp>
        <p:nvSpPr>
          <p:cNvPr id="82" name="Google Shape;82;p16"/>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419"/>
              <a:t>Lo ideal sería que se haga testing en cada etapa</a:t>
            </a:r>
            <a:endParaRPr/>
          </a:p>
        </p:txBody>
      </p:sp>
      <p:sp>
        <p:nvSpPr>
          <p:cNvPr id="83" name="Google Shape;83;p16"/>
          <p:cNvSpPr/>
          <p:nvPr/>
        </p:nvSpPr>
        <p:spPr>
          <a:xfrm>
            <a:off x="7462300" y="261775"/>
            <a:ext cx="1330800" cy="1673700"/>
          </a:xfrm>
          <a:prstGeom prst="rect">
            <a:avLst/>
          </a:prstGeom>
          <a:gradFill>
            <a:gsLst>
              <a:gs pos="0">
                <a:srgbClr val="FAED5C"/>
              </a:gs>
              <a:gs pos="100000">
                <a:srgbClr val="C6B60E"/>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a:t>Testing durante SOBRE testing al final</a:t>
            </a:r>
            <a:endParaRPr/>
          </a:p>
        </p:txBody>
      </p:sp>
      <p:pic>
        <p:nvPicPr>
          <p:cNvPr id="84" name="Google Shape;84;p16"/>
          <p:cNvPicPr preferRelativeResize="0"/>
          <p:nvPr/>
        </p:nvPicPr>
        <p:blipFill>
          <a:blip r:embed="rId3">
            <a:alphaModFix/>
          </a:blip>
          <a:stretch>
            <a:fillRect/>
          </a:stretch>
        </p:blipFill>
        <p:spPr>
          <a:xfrm>
            <a:off x="311700" y="3073613"/>
            <a:ext cx="3260676" cy="1630325"/>
          </a:xfrm>
          <a:prstGeom prst="rect">
            <a:avLst/>
          </a:prstGeom>
          <a:noFill/>
          <a:ln>
            <a:noFill/>
          </a:ln>
        </p:spPr>
      </p:pic>
      <p:pic>
        <p:nvPicPr>
          <p:cNvPr id="85" name="Google Shape;85;p16"/>
          <p:cNvPicPr preferRelativeResize="0"/>
          <p:nvPr/>
        </p:nvPicPr>
        <p:blipFill>
          <a:blip r:embed="rId4">
            <a:alphaModFix/>
          </a:blip>
          <a:stretch>
            <a:fillRect/>
          </a:stretch>
        </p:blipFill>
        <p:spPr>
          <a:xfrm>
            <a:off x="6379650" y="2494600"/>
            <a:ext cx="2567125" cy="2567125"/>
          </a:xfrm>
          <a:prstGeom prst="rect">
            <a:avLst/>
          </a:prstGeom>
          <a:noFill/>
          <a:ln>
            <a:noFill/>
          </a:ln>
        </p:spPr>
      </p:pic>
      <p:pic>
        <p:nvPicPr>
          <p:cNvPr id="86" name="Google Shape;86;p16"/>
          <p:cNvPicPr preferRelativeResize="0"/>
          <p:nvPr/>
        </p:nvPicPr>
        <p:blipFill>
          <a:blip r:embed="rId5">
            <a:alphaModFix/>
          </a:blip>
          <a:stretch>
            <a:fillRect/>
          </a:stretch>
        </p:blipFill>
        <p:spPr>
          <a:xfrm>
            <a:off x="3841571" y="2962946"/>
            <a:ext cx="2686575" cy="18516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highlight>
                  <a:schemeClr val="accent6"/>
                </a:highlight>
              </a:rPr>
              <a:t>El enfoque está en prevenir los bugs en lugar de encontrarlos.</a:t>
            </a:r>
            <a:endParaRPr>
              <a:highlight>
                <a:schemeClr val="accent6"/>
              </a:highlight>
            </a:endParaRPr>
          </a:p>
        </p:txBody>
      </p:sp>
      <p:sp>
        <p:nvSpPr>
          <p:cNvPr id="92" name="Google Shape;92;p17"/>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419"/>
              <a:t>el trabajo en equipo y la colaboración es clave en esta etapa para no encontrar bugs luego.</a:t>
            </a:r>
            <a:endParaRPr/>
          </a:p>
        </p:txBody>
      </p:sp>
      <p:sp>
        <p:nvSpPr>
          <p:cNvPr id="93" name="Google Shape;93;p17"/>
          <p:cNvSpPr/>
          <p:nvPr/>
        </p:nvSpPr>
        <p:spPr>
          <a:xfrm>
            <a:off x="199875" y="3200925"/>
            <a:ext cx="1330800" cy="1673700"/>
          </a:xfrm>
          <a:prstGeom prst="rect">
            <a:avLst/>
          </a:prstGeom>
          <a:gradFill>
            <a:gsLst>
              <a:gs pos="0">
                <a:srgbClr val="C044D6"/>
              </a:gs>
              <a:gs pos="100000">
                <a:srgbClr val="692176"/>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a:t>Prevenir bugs SOBRE encontrar bugs</a:t>
            </a:r>
            <a:endParaRPr/>
          </a:p>
        </p:txBody>
      </p:sp>
      <p:pic>
        <p:nvPicPr>
          <p:cNvPr id="94" name="Google Shape;94;p17"/>
          <p:cNvPicPr preferRelativeResize="0"/>
          <p:nvPr/>
        </p:nvPicPr>
        <p:blipFill>
          <a:blip r:embed="rId3">
            <a:alphaModFix/>
          </a:blip>
          <a:stretch>
            <a:fillRect/>
          </a:stretch>
        </p:blipFill>
        <p:spPr>
          <a:xfrm>
            <a:off x="5723325" y="2803275"/>
            <a:ext cx="3108976" cy="2071350"/>
          </a:xfrm>
          <a:prstGeom prst="rect">
            <a:avLst/>
          </a:prstGeom>
          <a:noFill/>
          <a:ln>
            <a:noFill/>
          </a:ln>
        </p:spPr>
      </p:pic>
      <p:pic>
        <p:nvPicPr>
          <p:cNvPr id="95" name="Google Shape;95;p17"/>
          <p:cNvPicPr preferRelativeResize="0"/>
          <p:nvPr/>
        </p:nvPicPr>
        <p:blipFill>
          <a:blip r:embed="rId4">
            <a:alphaModFix/>
          </a:blip>
          <a:stretch>
            <a:fillRect/>
          </a:stretch>
        </p:blipFill>
        <p:spPr>
          <a:xfrm>
            <a:off x="2251202" y="2802103"/>
            <a:ext cx="3108975" cy="207368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419">
                <a:highlight>
                  <a:schemeClr val="accent6"/>
                </a:highlight>
              </a:rPr>
              <a:t>Importancia del TDD en prevenir bugs.</a:t>
            </a:r>
            <a:endParaRPr>
              <a:highlight>
                <a:schemeClr val="accent6"/>
              </a:highlight>
            </a:endParaRPr>
          </a:p>
        </p:txBody>
      </p:sp>
      <p:pic>
        <p:nvPicPr>
          <p:cNvPr id="101" name="Google Shape;101;p18"/>
          <p:cNvPicPr preferRelativeResize="0"/>
          <p:nvPr/>
        </p:nvPicPr>
        <p:blipFill>
          <a:blip r:embed="rId3">
            <a:alphaModFix/>
          </a:blip>
          <a:stretch>
            <a:fillRect/>
          </a:stretch>
        </p:blipFill>
        <p:spPr>
          <a:xfrm>
            <a:off x="65425" y="593950"/>
            <a:ext cx="4713700" cy="3130200"/>
          </a:xfrm>
          <a:prstGeom prst="rect">
            <a:avLst/>
          </a:prstGeom>
          <a:noFill/>
          <a:ln>
            <a:noFill/>
          </a:ln>
        </p:spPr>
      </p:pic>
      <p:pic>
        <p:nvPicPr>
          <p:cNvPr id="102" name="Google Shape;102;p18"/>
          <p:cNvPicPr preferRelativeResize="0"/>
          <p:nvPr/>
        </p:nvPicPr>
        <p:blipFill>
          <a:blip r:embed="rId4">
            <a:alphaModFix/>
          </a:blip>
          <a:stretch>
            <a:fillRect/>
          </a:stretch>
        </p:blipFill>
        <p:spPr>
          <a:xfrm>
            <a:off x="4713700" y="1058654"/>
            <a:ext cx="3994899" cy="253345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highlight>
                  <a:schemeClr val="accent5"/>
                </a:highlight>
              </a:rPr>
              <a:t>Es importante entender que quiere el usuario.</a:t>
            </a:r>
            <a:endParaRPr>
              <a:highlight>
                <a:schemeClr val="accent5"/>
              </a:highlight>
            </a:endParaRPr>
          </a:p>
        </p:txBody>
      </p:sp>
      <p:sp>
        <p:nvSpPr>
          <p:cNvPr id="108" name="Google Shape;108;p19"/>
          <p:cNvSpPr/>
          <p:nvPr/>
        </p:nvSpPr>
        <p:spPr>
          <a:xfrm>
            <a:off x="7614400" y="3276700"/>
            <a:ext cx="1330800" cy="1673700"/>
          </a:xfrm>
          <a:prstGeom prst="rect">
            <a:avLst/>
          </a:prstGeom>
          <a:gradFill>
            <a:gsLst>
              <a:gs pos="0">
                <a:srgbClr val="15DA7A"/>
              </a:gs>
              <a:gs pos="100000">
                <a:srgbClr val="0E5E3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a:t>Entender lo que se testea SOBRE verificar funcionalidad</a:t>
            </a:r>
            <a:endParaRPr/>
          </a:p>
        </p:txBody>
      </p:sp>
      <p:pic>
        <p:nvPicPr>
          <p:cNvPr id="109" name="Google Shape;109;p19"/>
          <p:cNvPicPr preferRelativeResize="0"/>
          <p:nvPr/>
        </p:nvPicPr>
        <p:blipFill>
          <a:blip r:embed="rId3">
            <a:alphaModFix/>
          </a:blip>
          <a:stretch>
            <a:fillRect/>
          </a:stretch>
        </p:blipFill>
        <p:spPr>
          <a:xfrm>
            <a:off x="487200" y="1986050"/>
            <a:ext cx="3627825" cy="2743576"/>
          </a:xfrm>
          <a:prstGeom prst="rect">
            <a:avLst/>
          </a:prstGeom>
          <a:noFill/>
          <a:ln>
            <a:noFill/>
          </a:ln>
        </p:spPr>
      </p:pic>
      <p:pic>
        <p:nvPicPr>
          <p:cNvPr id="110" name="Google Shape;110;p19"/>
          <p:cNvPicPr preferRelativeResize="0"/>
          <p:nvPr/>
        </p:nvPicPr>
        <p:blipFill>
          <a:blip r:embed="rId4">
            <a:alphaModFix/>
          </a:blip>
          <a:stretch>
            <a:fillRect/>
          </a:stretch>
        </p:blipFill>
        <p:spPr>
          <a:xfrm>
            <a:off x="5004817" y="1417850"/>
            <a:ext cx="3196232" cy="16737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s-419">
                <a:highlight>
                  <a:schemeClr val="accent5"/>
                </a:highlight>
              </a:rPr>
              <a:t>Automatización de testing.</a:t>
            </a:r>
            <a:endParaRPr>
              <a:highlight>
                <a:schemeClr val="accent5"/>
              </a:highlight>
            </a:endParaRPr>
          </a:p>
        </p:txBody>
      </p:sp>
      <p:pic>
        <p:nvPicPr>
          <p:cNvPr id="116" name="Google Shape;116;p20"/>
          <p:cNvPicPr preferRelativeResize="0"/>
          <p:nvPr/>
        </p:nvPicPr>
        <p:blipFill>
          <a:blip r:embed="rId3">
            <a:alphaModFix/>
          </a:blip>
          <a:stretch>
            <a:fillRect/>
          </a:stretch>
        </p:blipFill>
        <p:spPr>
          <a:xfrm>
            <a:off x="250525" y="185100"/>
            <a:ext cx="3554104" cy="3925775"/>
          </a:xfrm>
          <a:prstGeom prst="rect">
            <a:avLst/>
          </a:prstGeom>
          <a:noFill/>
          <a:ln>
            <a:noFill/>
          </a:ln>
        </p:spPr>
      </p:pic>
      <p:pic>
        <p:nvPicPr>
          <p:cNvPr id="117" name="Google Shape;117;p20"/>
          <p:cNvPicPr preferRelativeResize="0"/>
          <p:nvPr/>
        </p:nvPicPr>
        <p:blipFill>
          <a:blip r:embed="rId4">
            <a:alphaModFix/>
          </a:blip>
          <a:stretch>
            <a:fillRect/>
          </a:stretch>
        </p:blipFill>
        <p:spPr>
          <a:xfrm>
            <a:off x="3957029" y="152400"/>
            <a:ext cx="4658860" cy="3925775"/>
          </a:xfrm>
          <a:prstGeom prst="rect">
            <a:avLst/>
          </a:prstGeom>
          <a:noFill/>
          <a:ln>
            <a:noFill/>
          </a:ln>
        </p:spPr>
      </p:pic>
      <p:sp>
        <p:nvSpPr>
          <p:cNvPr id="118" name="Google Shape;118;p20"/>
          <p:cNvSpPr txBox="1"/>
          <p:nvPr/>
        </p:nvSpPr>
        <p:spPr>
          <a:xfrm>
            <a:off x="4219575" y="3336850"/>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a:latin typeface="Calibri"/>
                <a:ea typeface="Calibri"/>
                <a:cs typeface="Calibri"/>
                <a:sym typeface="Calibri"/>
              </a:rPr>
              <a:t>300 errores enco-</a:t>
            </a:r>
            <a:endParaRPr>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a:t>Buscar trabajar en equipo para lograr un mejor sistema </a:t>
            </a:r>
            <a:endParaRPr/>
          </a:p>
          <a:p>
            <a:pPr marL="0" lvl="0" indent="0" algn="l" rtl="0">
              <a:spcBef>
                <a:spcPts val="1200"/>
              </a:spcBef>
              <a:spcAft>
                <a:spcPts val="1200"/>
              </a:spcAft>
              <a:buNone/>
            </a:pPr>
            <a:r>
              <a:rPr lang="es-419"/>
              <a:t>en lugar de solo buscar romperlo</a:t>
            </a:r>
            <a:endParaRPr/>
          </a:p>
        </p:txBody>
      </p:sp>
      <p:sp>
        <p:nvSpPr>
          <p:cNvPr id="124" name="Google Shape;12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highlight>
                  <a:schemeClr val="accent4"/>
                </a:highlight>
              </a:rPr>
              <a:t>Colaboración y trabajo en equipo</a:t>
            </a:r>
            <a:endParaRPr>
              <a:highlight>
                <a:schemeClr val="accent4"/>
              </a:highlight>
            </a:endParaRPr>
          </a:p>
        </p:txBody>
      </p:sp>
      <p:sp>
        <p:nvSpPr>
          <p:cNvPr id="125" name="Google Shape;125;p21"/>
          <p:cNvSpPr/>
          <p:nvPr/>
        </p:nvSpPr>
        <p:spPr>
          <a:xfrm>
            <a:off x="7717600" y="200700"/>
            <a:ext cx="1330800" cy="1673700"/>
          </a:xfrm>
          <a:prstGeom prst="rect">
            <a:avLst/>
          </a:prstGeom>
          <a:gradFill>
            <a:gsLst>
              <a:gs pos="0">
                <a:srgbClr val="16D7FE"/>
              </a:gs>
              <a:gs pos="100000">
                <a:srgbClr val="06758B"/>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419"/>
              <a:t>Construir el mejor  sistema SOBRE destruir el sistema</a:t>
            </a:r>
            <a:endParaRPr/>
          </a:p>
        </p:txBody>
      </p:sp>
      <p:pic>
        <p:nvPicPr>
          <p:cNvPr id="126" name="Google Shape;126;p21"/>
          <p:cNvPicPr preferRelativeResize="0"/>
          <p:nvPr/>
        </p:nvPicPr>
        <p:blipFill>
          <a:blip r:embed="rId3">
            <a:alphaModFix/>
          </a:blip>
          <a:stretch>
            <a:fillRect/>
          </a:stretch>
        </p:blipFill>
        <p:spPr>
          <a:xfrm>
            <a:off x="374075" y="2492950"/>
            <a:ext cx="3512675" cy="2414975"/>
          </a:xfrm>
          <a:prstGeom prst="rect">
            <a:avLst/>
          </a:prstGeom>
          <a:noFill/>
          <a:ln w="19050" cap="flat" cmpd="sng">
            <a:solidFill>
              <a:schemeClr val="dk2"/>
            </a:solidFill>
            <a:prstDash val="solid"/>
            <a:round/>
            <a:headEnd type="none" w="sm" len="sm"/>
            <a:tailEnd type="none" w="sm" len="sm"/>
          </a:ln>
        </p:spPr>
      </p:pic>
      <p:pic>
        <p:nvPicPr>
          <p:cNvPr id="127" name="Google Shape;127;p21"/>
          <p:cNvPicPr preferRelativeResize="0"/>
          <p:nvPr/>
        </p:nvPicPr>
        <p:blipFill>
          <a:blip r:embed="rId4">
            <a:alphaModFix/>
          </a:blip>
          <a:stretch>
            <a:fillRect/>
          </a:stretch>
        </p:blipFill>
        <p:spPr>
          <a:xfrm>
            <a:off x="5320900" y="2959138"/>
            <a:ext cx="2838450" cy="1609725"/>
          </a:xfrm>
          <a:prstGeom prst="rect">
            <a:avLst/>
          </a:prstGeom>
          <a:noFill/>
          <a:ln w="19050" cap="flat" cmpd="sng">
            <a:solidFill>
              <a:schemeClr val="dk2"/>
            </a:solidFill>
            <a:prstDash val="solid"/>
            <a:round/>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sld>
</file>

<file path=ppt/theme/theme1.xml><?xml version="1.0" encoding="utf-8"?>
<a:theme xmlns:a="http://schemas.openxmlformats.org/drawingml/2006/main"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1713</Words>
  <Application>Microsoft Office PowerPoint</Application>
  <PresentationFormat>On-screen Show (16:9)</PresentationFormat>
  <Paragraphs>86</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Roboto</vt:lpstr>
      <vt:lpstr>Playfair Display</vt:lpstr>
      <vt:lpstr>Calibri</vt:lpstr>
      <vt:lpstr>Montserrat</vt:lpstr>
      <vt:lpstr>Oswald</vt:lpstr>
      <vt:lpstr>Pop</vt:lpstr>
      <vt:lpstr>Manifiesto de testing y contexto.</vt:lpstr>
      <vt:lpstr>Relación con los principios del Manifesto Agile</vt:lpstr>
      <vt:lpstr>Manifiesto de Testing</vt:lpstr>
      <vt:lpstr>El testing es una actividad, no una fase</vt:lpstr>
      <vt:lpstr>El enfoque está en prevenir los bugs en lugar de encontrarlos.</vt:lpstr>
      <vt:lpstr>PowerPoint Presentation</vt:lpstr>
      <vt:lpstr>Es importante entender que quiere el usuario.</vt:lpstr>
      <vt:lpstr>PowerPoint Presentation</vt:lpstr>
      <vt:lpstr>Colaboración y trabajo en equipo</vt:lpstr>
      <vt:lpstr>El rol del testers puede ser cubierto por cualquiera, PO, desarrollador. Es desempeñado por diferentes personas. </vt:lpstr>
      <vt:lpstr>Contexto testing en enfoques tradicionales y en ambientes agile.</vt:lpstr>
      <vt:lpstr>Ambientes tradicionales: Rol del tester</vt:lpstr>
      <vt:lpstr>Ambientes Ágiles: Rol del tester</vt:lpstr>
      <vt:lpstr>Ambientes tradicionales: Estructura.</vt:lpstr>
      <vt:lpstr>Ambientes Ágiles: Estructura.</vt:lpstr>
      <vt:lpstr>Ambientes Tradicionales: Ventajas.</vt:lpstr>
      <vt:lpstr>Ambientes Tradicionales: Desventajas.</vt:lpstr>
      <vt:lpstr>Ambientes Ágiles: Ventajas.</vt:lpstr>
      <vt:lpstr>Ambientes Ágiles: Desventajas.</vt:lpstr>
      <vt:lpstr>Como sabemos cual elegir?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Manifiesto de testing y contexto.</dc:title>
  <cp:lastModifiedBy>Stefano Guillermo Tagliaferri</cp:lastModifiedBy>
  <cp:revision>1</cp:revision>
  <dcterms:modified xsi:type="dcterms:W3CDTF">2021-11-06T00:52:05Z</dcterms:modified>
</cp:coreProperties>
</file>